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2"/>
  </p:sldMasterIdLst>
  <p:notesMasterIdLst>
    <p:notesMasterId r:id="rId32"/>
  </p:notesMasterIdLst>
  <p:handoutMasterIdLst>
    <p:handoutMasterId r:id="rId33"/>
  </p:handoutMasterIdLst>
  <p:sldIdLst>
    <p:sldId id="1375" r:id="rId3"/>
    <p:sldId id="1376" r:id="rId4"/>
    <p:sldId id="384" r:id="rId5"/>
    <p:sldId id="1383" r:id="rId6"/>
    <p:sldId id="1378" r:id="rId7"/>
    <p:sldId id="1379" r:id="rId8"/>
    <p:sldId id="1381" r:id="rId9"/>
    <p:sldId id="1268" r:id="rId10"/>
    <p:sldId id="390" r:id="rId11"/>
    <p:sldId id="331" r:id="rId12"/>
    <p:sldId id="380" r:id="rId13"/>
    <p:sldId id="1260" r:id="rId14"/>
    <p:sldId id="1366" r:id="rId15"/>
    <p:sldId id="1261" r:id="rId16"/>
    <p:sldId id="1367" r:id="rId17"/>
    <p:sldId id="1368" r:id="rId18"/>
    <p:sldId id="1339" r:id="rId19"/>
    <p:sldId id="400" r:id="rId20"/>
    <p:sldId id="1369" r:id="rId21"/>
    <p:sldId id="1370" r:id="rId22"/>
    <p:sldId id="1371" r:id="rId23"/>
    <p:sldId id="1351" r:id="rId24"/>
    <p:sldId id="1190" r:id="rId25"/>
    <p:sldId id="1373" r:id="rId26"/>
    <p:sldId id="258" r:id="rId27"/>
    <p:sldId id="1374" r:id="rId28"/>
    <p:sldId id="395" r:id="rId29"/>
    <p:sldId id="388" r:id="rId30"/>
    <p:sldId id="401" r:id="rId31"/>
  </p:sldIdLst>
  <p:sldSz cx="12192000" cy="6858000"/>
  <p:notesSz cx="6858000" cy="9144000"/>
  <p:custDataLst>
    <p:tags r:id="rId34"/>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96">
          <p15:clr>
            <a:srgbClr val="A4A3A4"/>
          </p15:clr>
        </p15:guide>
        <p15:guide id="2" orient="horz" pos="876">
          <p15:clr>
            <a:srgbClr val="A4A3A4"/>
          </p15:clr>
        </p15:guide>
        <p15:guide id="3" orient="horz" pos="4007">
          <p15:clr>
            <a:srgbClr val="A4A3A4"/>
          </p15:clr>
        </p15:guide>
        <p15:guide id="4" pos="3840">
          <p15:clr>
            <a:srgbClr val="A4A3A4"/>
          </p15:clr>
        </p15:guide>
        <p15:guide id="5" pos="493">
          <p15:clr>
            <a:srgbClr val="A4A3A4"/>
          </p15:clr>
        </p15:guide>
        <p15:guide id="6" pos="72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129"/>
    <a:srgbClr val="FFFFFF"/>
    <a:srgbClr val="232323"/>
    <a:srgbClr val="F0F7F8"/>
    <a:srgbClr val="252525"/>
    <a:srgbClr val="F7C600"/>
    <a:srgbClr val="92D2CF"/>
    <a:srgbClr val="595959"/>
    <a:srgbClr val="B9E2E0"/>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98" autoAdjust="0"/>
    <p:restoredTop sz="96357" autoAdjust="0"/>
  </p:normalViewPr>
  <p:slideViewPr>
    <p:cSldViewPr snapToGrid="0">
      <p:cViewPr>
        <p:scale>
          <a:sx n="66" d="100"/>
          <a:sy n="66" d="100"/>
        </p:scale>
        <p:origin x="-402" y="-270"/>
      </p:cViewPr>
      <p:guideLst>
        <p:guide orient="horz" pos="2396"/>
        <p:guide orient="horz" pos="876"/>
        <p:guide orient="horz" pos="4007"/>
        <p:guide pos="3840"/>
        <p:guide pos="493"/>
        <p:guide pos="7273"/>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E24F0C"/>
            </a:solidFill>
          </c:spPr>
          <c:explosion val="10"/>
          <c:dPt>
            <c:idx val="0"/>
            <c:bubble3D val="0"/>
            <c:spPr>
              <a:solidFill>
                <a:schemeClr val="bg1">
                  <a:lumMod val="95000"/>
                </a:schemeClr>
              </a:solidFill>
            </c:spPr>
            <c:extLst xmlns:c16r2="http://schemas.microsoft.com/office/drawing/2015/06/chart">
              <c:ext xmlns:c16="http://schemas.microsoft.com/office/drawing/2014/chart" uri="{C3380CC4-5D6E-409C-BE32-E72D297353CC}">
                <c16:uniqueId val="{00000001-CBBE-49B0-B19A-C6C4D5C3CA15}"/>
              </c:ext>
            </c:extLst>
          </c:dPt>
          <c:dPt>
            <c:idx val="1"/>
            <c:bubble3D val="0"/>
            <c:spPr>
              <a:solidFill>
                <a:srgbClr val="1D2129"/>
              </a:solidFill>
            </c:spPr>
            <c:extLst xmlns:c16r2="http://schemas.microsoft.com/office/drawing/2015/06/chart">
              <c:ext xmlns:c16="http://schemas.microsoft.com/office/drawing/2014/chart" uri="{C3380CC4-5D6E-409C-BE32-E72D297353CC}">
                <c16:uniqueId val="{00000003-CBBE-49B0-B19A-C6C4D5C3CA15}"/>
              </c:ext>
            </c:extLst>
          </c:dPt>
          <c:dPt>
            <c:idx val="2"/>
            <c:bubble3D val="0"/>
            <c:spPr>
              <a:solidFill>
                <a:srgbClr val="F7C600"/>
              </a:solidFill>
            </c:spPr>
            <c:extLst xmlns:c16r2="http://schemas.microsoft.com/office/drawing/2015/06/chart">
              <c:ext xmlns:c16="http://schemas.microsoft.com/office/drawing/2014/chart" uri="{C3380CC4-5D6E-409C-BE32-E72D297353CC}">
                <c16:uniqueId val="{00000005-CBBE-49B0-B19A-C6C4D5C3CA15}"/>
              </c:ext>
            </c:extLst>
          </c:dPt>
          <c:dPt>
            <c:idx val="3"/>
            <c:bubble3D val="0"/>
            <c:spPr>
              <a:solidFill>
                <a:srgbClr val="1D2129"/>
              </a:solidFill>
            </c:spPr>
            <c:extLst xmlns:c16r2="http://schemas.microsoft.com/office/drawing/2015/06/chart">
              <c:ext xmlns:c16="http://schemas.microsoft.com/office/drawing/2014/chart" uri="{C3380CC4-5D6E-409C-BE32-E72D297353CC}">
                <c16:uniqueId val="{00000007-CBBE-49B0-B19A-C6C4D5C3CA15}"/>
              </c:ext>
            </c:extLst>
          </c:dPt>
          <c:dPt>
            <c:idx val="4"/>
            <c:bubble3D val="0"/>
            <c:spPr>
              <a:solidFill>
                <a:srgbClr val="F7C600"/>
              </a:solidFill>
            </c:spPr>
            <c:extLst xmlns:c16r2="http://schemas.microsoft.com/office/drawing/2015/06/chart">
              <c:ext xmlns:c16="http://schemas.microsoft.com/office/drawing/2014/chart" uri="{C3380CC4-5D6E-409C-BE32-E72D297353CC}">
                <c16:uniqueId val="{00000009-CBBE-49B0-B19A-C6C4D5C3CA15}"/>
              </c:ext>
            </c:extLst>
          </c:dPt>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8.1999999999999993</c:v>
                </c:pt>
                <c:pt idx="1">
                  <c:v>0.8</c:v>
                </c:pt>
                <c:pt idx="2">
                  <c:v>1.4</c:v>
                </c:pt>
                <c:pt idx="3">
                  <c:v>1.2</c:v>
                </c:pt>
                <c:pt idx="4">
                  <c:v>1.9</c:v>
                </c:pt>
              </c:numCache>
            </c:numRef>
          </c:val>
          <c:extLst xmlns:c16r2="http://schemas.microsoft.com/office/drawing/2015/06/chart">
            <c:ext xmlns:c16="http://schemas.microsoft.com/office/drawing/2014/chart" uri="{C3380CC4-5D6E-409C-BE32-E72D297353CC}">
              <c16:uniqueId val="{0000000A-CBBE-49B0-B19A-C6C4D5C3CA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txPr>
    <a:bodyPr/>
    <a:lstStyle/>
    <a:p>
      <a:pPr>
        <a:defRPr lang="zh-CN" sz="1800">
          <a:latin typeface="+mn-lt"/>
          <a:ea typeface="+mn-ea"/>
          <a:cs typeface="+mn-ea"/>
          <a:sym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Chivo Light"/>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Chivo Light"/>
              </a:rPr>
              <a:pPr/>
              <a:t>2024/9/3</a:t>
            </a:fld>
            <a:endParaRPr lang="zh-CN" altLang="en-US" dirty="0">
              <a:latin typeface="Chivo Light"/>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Chivo Light"/>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Chivo Light"/>
              </a:rPr>
              <a:pPr/>
              <a:t>‹#›</a:t>
            </a:fld>
            <a:endParaRPr lang="zh-CN" altLang="en-US" dirty="0">
              <a:latin typeface="Chivo Light"/>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hivo Light"/>
              </a:defRPr>
            </a:lvl1pPr>
          </a:lstStyle>
          <a:p>
            <a:endParaRPr lang="id-ID"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hivo Light"/>
              </a:defRPr>
            </a:lvl1pPr>
          </a:lstStyle>
          <a:p>
            <a:fld id="{38B7FE39-E206-4B27-9658-957DE19B1AAD}" type="datetimeFigureOut">
              <a:rPr lang="id-ID" smtClean="0"/>
              <a:pPr/>
              <a:t>03/09/2024</a:t>
            </a:fld>
            <a:endParaRPr lang="id-ID"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hivo Light"/>
              </a:defRPr>
            </a:lvl1pPr>
          </a:lstStyle>
          <a:p>
            <a:endParaRPr lang="id-ID"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hivo Light"/>
              </a:defRPr>
            </a:lvl1pPr>
          </a:lstStyle>
          <a:p>
            <a:fld id="{E6C6A3E7-7B0A-43E6-AF50-B970C3A8BCF7}" type="slidenum">
              <a:rPr lang="id-ID" smtClean="0"/>
              <a:pPr/>
              <a:t>‹#›</a:t>
            </a:fld>
            <a:endParaRPr lang="id-ID" dirty="0"/>
          </a:p>
        </p:txBody>
      </p:sp>
    </p:spTree>
    <p:extLst>
      <p:ext uri="{BB962C8B-B14F-4D97-AF65-F5344CB8AC3E}">
        <p14:creationId xmlns:p14="http://schemas.microsoft.com/office/powerpoint/2010/main" val="175721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hivo Light"/>
        <a:ea typeface="+mn-ea"/>
        <a:cs typeface="+mn-cs"/>
      </a:defRPr>
    </a:lvl1pPr>
    <a:lvl2pPr marL="457200" algn="l" defTabSz="914400" rtl="0" eaLnBrk="1" latinLnBrk="0" hangingPunct="1">
      <a:defRPr sz="1200" kern="1200">
        <a:solidFill>
          <a:schemeClr val="tx1"/>
        </a:solidFill>
        <a:latin typeface="Chivo Light"/>
        <a:ea typeface="+mn-ea"/>
        <a:cs typeface="+mn-cs"/>
      </a:defRPr>
    </a:lvl2pPr>
    <a:lvl3pPr marL="914400" algn="l" defTabSz="914400" rtl="0" eaLnBrk="1" latinLnBrk="0" hangingPunct="1">
      <a:defRPr sz="1200" kern="1200">
        <a:solidFill>
          <a:schemeClr val="tx1"/>
        </a:solidFill>
        <a:latin typeface="Chivo Light"/>
        <a:ea typeface="+mn-ea"/>
        <a:cs typeface="+mn-cs"/>
      </a:defRPr>
    </a:lvl3pPr>
    <a:lvl4pPr marL="1371600" algn="l" defTabSz="914400" rtl="0" eaLnBrk="1" latinLnBrk="0" hangingPunct="1">
      <a:defRPr sz="1200" kern="1200">
        <a:solidFill>
          <a:schemeClr val="tx1"/>
        </a:solidFill>
        <a:latin typeface="Chivo Light"/>
        <a:ea typeface="+mn-ea"/>
        <a:cs typeface="+mn-cs"/>
      </a:defRPr>
    </a:lvl4pPr>
    <a:lvl5pPr marL="1828800" algn="l" defTabSz="914400" rtl="0" eaLnBrk="1" latinLnBrk="0" hangingPunct="1">
      <a:defRPr sz="1200" kern="1200">
        <a:solidFill>
          <a:schemeClr val="tx1"/>
        </a:solidFill>
        <a:latin typeface="Chivo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20</a:t>
            </a:fld>
            <a:endParaRPr lang="id-ID"/>
          </a:p>
        </p:txBody>
      </p:sp>
    </p:spTree>
    <p:extLst>
      <p:ext uri="{BB962C8B-B14F-4D97-AF65-F5344CB8AC3E}">
        <p14:creationId xmlns:p14="http://schemas.microsoft.com/office/powerpoint/2010/main" val="13627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24</a:t>
            </a:fld>
            <a:endParaRPr lang="id-ID"/>
          </a:p>
        </p:txBody>
      </p:sp>
    </p:spTree>
    <p:extLst>
      <p:ext uri="{BB962C8B-B14F-4D97-AF65-F5344CB8AC3E}">
        <p14:creationId xmlns:p14="http://schemas.microsoft.com/office/powerpoint/2010/main" val="191453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27</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28</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29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Chiv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hivo Light"/>
              <a:ea typeface="+mn-ea"/>
              <a:cs typeface="+mn-cs"/>
            </a:endParaRPr>
          </a:p>
        </p:txBody>
      </p:sp>
    </p:spTree>
    <p:extLst>
      <p:ext uri="{BB962C8B-B14F-4D97-AF65-F5344CB8AC3E}">
        <p14:creationId xmlns:p14="http://schemas.microsoft.com/office/powerpoint/2010/main" val="71897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9</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10</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11</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14</a:t>
            </a:fld>
            <a:endParaRPr lang="id-ID"/>
          </a:p>
        </p:txBody>
      </p:sp>
    </p:spTree>
    <p:extLst>
      <p:ext uri="{BB962C8B-B14F-4D97-AF65-F5344CB8AC3E}">
        <p14:creationId xmlns:p14="http://schemas.microsoft.com/office/powerpoint/2010/main" val="428790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19</a:t>
            </a:fld>
            <a:endParaRPr lang="id-ID"/>
          </a:p>
        </p:txBody>
      </p:sp>
    </p:spTree>
    <p:extLst>
      <p:ext uri="{BB962C8B-B14F-4D97-AF65-F5344CB8AC3E}">
        <p14:creationId xmlns:p14="http://schemas.microsoft.com/office/powerpoint/2010/main" val="238507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64796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3_L 7">
    <p:spTree>
      <p:nvGrpSpPr>
        <p:cNvPr id="1" name=""/>
        <p:cNvGrpSpPr/>
        <p:nvPr/>
      </p:nvGrpSpPr>
      <p:grpSpPr>
        <a:xfrm>
          <a:off x="0" y="0"/>
          <a:ext cx="0" cy="0"/>
          <a:chOff x="0" y="0"/>
          <a:chExt cx="0" cy="0"/>
        </a:xfrm>
      </p:grpSpPr>
      <p:sp>
        <p:nvSpPr>
          <p:cNvPr id="13" name="Picture Placeholder 16">
            <a:extLst>
              <a:ext uri="{FF2B5EF4-FFF2-40B4-BE49-F238E27FC236}">
                <a16:creationId xmlns:a16="http://schemas.microsoft.com/office/drawing/2014/main" xmlns="" id="{ED96DAC1-DDA3-4C03-992C-1296D330A95B}"/>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03045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1_L 7">
    <p:spTree>
      <p:nvGrpSpPr>
        <p:cNvPr id="1" name=""/>
        <p:cNvGrpSpPr/>
        <p:nvPr/>
      </p:nvGrpSpPr>
      <p:grpSpPr>
        <a:xfrm>
          <a:off x="0" y="0"/>
          <a:ext cx="0" cy="0"/>
          <a:chOff x="0" y="0"/>
          <a:chExt cx="0" cy="0"/>
        </a:xfrm>
      </p:grpSpPr>
      <p:sp>
        <p:nvSpPr>
          <p:cNvPr id="13" name="Picture Placeholder 16">
            <a:extLst>
              <a:ext uri="{FF2B5EF4-FFF2-40B4-BE49-F238E27FC236}">
                <a16:creationId xmlns:a16="http://schemas.microsoft.com/office/drawing/2014/main" xmlns="" id="{ED96DAC1-DDA3-4C03-992C-1296D330A95B}"/>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3"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91330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3_L 7">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xmlns="" id="{324703E7-7B32-4D22-803B-25715320B345}"/>
              </a:ext>
            </a:extLst>
          </p:cNvPr>
          <p:cNvSpPr>
            <a:spLocks noGrp="1"/>
          </p:cNvSpPr>
          <p:nvPr>
            <p:ph type="pic" sz="quarter" idx="16"/>
          </p:nvPr>
        </p:nvSpPr>
        <p:spPr>
          <a:xfrm>
            <a:off x="0" y="0"/>
            <a:ext cx="12192000" cy="4267200"/>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32307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C5B6FACE-400D-437C-8AB0-88F139AC311A}"/>
              </a:ext>
            </a:extLst>
          </p:cNvPr>
          <p:cNvSpPr>
            <a:spLocks noGrp="1"/>
          </p:cNvSpPr>
          <p:nvPr>
            <p:ph type="body" sz="half" idx="2" hasCustomPrompt="1"/>
          </p:nvPr>
        </p:nvSpPr>
        <p:spPr>
          <a:xfrm>
            <a:off x="508002" y="1161801"/>
            <a:ext cx="4651140"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3" name="Title 2">
            <a:extLst>
              <a:ext uri="{FF2B5EF4-FFF2-40B4-BE49-F238E27FC236}">
                <a16:creationId xmlns:a16="http://schemas.microsoft.com/office/drawing/2014/main" xmlns="" id="{35A68AAE-E821-4080-B2E0-E7E550569990}"/>
              </a:ext>
            </a:extLst>
          </p:cNvPr>
          <p:cNvSpPr>
            <a:spLocks noGrp="1"/>
          </p:cNvSpPr>
          <p:nvPr>
            <p:ph type="title" hasCustomPrompt="1"/>
          </p:nvPr>
        </p:nvSpPr>
        <p:spPr>
          <a:xfrm>
            <a:off x="508002" y="455085"/>
            <a:ext cx="4651140"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69048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7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4" name="Picture Placeholder 5">
            <a:extLst>
              <a:ext uri="{FF2B5EF4-FFF2-40B4-BE49-F238E27FC236}">
                <a16:creationId xmlns:a16="http://schemas.microsoft.com/office/drawing/2014/main" xmlns="" id="{79E38850-72E2-4971-AD25-03EEB567526C}"/>
              </a:ext>
            </a:extLst>
          </p:cNvPr>
          <p:cNvSpPr>
            <a:spLocks noGrp="1"/>
          </p:cNvSpPr>
          <p:nvPr>
            <p:ph type="pic" sz="quarter" idx="16"/>
          </p:nvPr>
        </p:nvSpPr>
        <p:spPr>
          <a:xfrm>
            <a:off x="548641" y="2271558"/>
            <a:ext cx="2714325" cy="3734603"/>
          </a:xfrm>
          <a:prstGeom prst="roundRect">
            <a:avLst>
              <a:gd name="adj" fmla="val 3192"/>
            </a:avLst>
          </a:pr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Picture Placeholder 5">
            <a:extLst>
              <a:ext uri="{FF2B5EF4-FFF2-40B4-BE49-F238E27FC236}">
                <a16:creationId xmlns:a16="http://schemas.microsoft.com/office/drawing/2014/main" xmlns="" id="{00C1C21E-91E9-415A-8B66-2F2DD4F437B2}"/>
              </a:ext>
            </a:extLst>
          </p:cNvPr>
          <p:cNvSpPr>
            <a:spLocks noGrp="1"/>
          </p:cNvSpPr>
          <p:nvPr>
            <p:ph type="pic" sz="quarter" idx="17"/>
          </p:nvPr>
        </p:nvSpPr>
        <p:spPr>
          <a:xfrm>
            <a:off x="6314173" y="2271558"/>
            <a:ext cx="2714325" cy="3734603"/>
          </a:xfrm>
          <a:prstGeom prst="roundRect">
            <a:avLst>
              <a:gd name="adj" fmla="val 3192"/>
            </a:avLst>
          </a:pr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9467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6_L 7">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xmlns="" id="{222D032D-919A-4E28-91D2-EB176F62AEF4}"/>
              </a:ext>
            </a:extLst>
          </p:cNvPr>
          <p:cNvSpPr>
            <a:spLocks noGrp="1"/>
          </p:cNvSpPr>
          <p:nvPr>
            <p:ph type="pic" sz="quarter" idx="16"/>
          </p:nvPr>
        </p:nvSpPr>
        <p:spPr>
          <a:xfrm>
            <a:off x="6172200" y="0"/>
            <a:ext cx="6019800" cy="6858000"/>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 Placeholder 3">
            <a:extLst>
              <a:ext uri="{FF2B5EF4-FFF2-40B4-BE49-F238E27FC236}">
                <a16:creationId xmlns:a16="http://schemas.microsoft.com/office/drawing/2014/main" xmlns="" id="{2958A654-78B6-4E73-BF3A-1543ED0DFB71}"/>
              </a:ext>
            </a:extLst>
          </p:cNvPr>
          <p:cNvSpPr>
            <a:spLocks noGrp="1"/>
          </p:cNvSpPr>
          <p:nvPr>
            <p:ph type="body" sz="half" idx="2" hasCustomPrompt="1"/>
          </p:nvPr>
        </p:nvSpPr>
        <p:spPr>
          <a:xfrm>
            <a:off x="508001" y="1161801"/>
            <a:ext cx="5540373"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6" name="Title 2">
            <a:extLst>
              <a:ext uri="{FF2B5EF4-FFF2-40B4-BE49-F238E27FC236}">
                <a16:creationId xmlns:a16="http://schemas.microsoft.com/office/drawing/2014/main" xmlns="" id="{5A6B2D9F-07D9-4D0E-ABB7-6AF42BB3C807}"/>
              </a:ext>
            </a:extLst>
          </p:cNvPr>
          <p:cNvSpPr>
            <a:spLocks noGrp="1"/>
          </p:cNvSpPr>
          <p:nvPr>
            <p:ph type="title" hasCustomPrompt="1"/>
          </p:nvPr>
        </p:nvSpPr>
        <p:spPr>
          <a:xfrm>
            <a:off x="508001" y="455085"/>
            <a:ext cx="5540373"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41221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4_L 7">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6897DFC3-4702-4611-9124-DA3E2A031662}"/>
              </a:ext>
            </a:extLst>
          </p:cNvPr>
          <p:cNvSpPr>
            <a:spLocks noGrp="1"/>
          </p:cNvSpPr>
          <p:nvPr>
            <p:ph type="pic" sz="quarter" idx="16"/>
          </p:nvPr>
        </p:nvSpPr>
        <p:spPr>
          <a:xfrm>
            <a:off x="-1" y="0"/>
            <a:ext cx="6081487" cy="6858000"/>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 Placeholder 3">
            <a:extLst>
              <a:ext uri="{FF2B5EF4-FFF2-40B4-BE49-F238E27FC236}">
                <a16:creationId xmlns:a16="http://schemas.microsoft.com/office/drawing/2014/main" xmlns="" id="{643BBF85-BB44-4E6C-B0E3-32017742317B}"/>
              </a:ext>
            </a:extLst>
          </p:cNvPr>
          <p:cNvSpPr>
            <a:spLocks noGrp="1"/>
          </p:cNvSpPr>
          <p:nvPr>
            <p:ph type="body" sz="half" idx="2" hasCustomPrompt="1"/>
          </p:nvPr>
        </p:nvSpPr>
        <p:spPr>
          <a:xfrm>
            <a:off x="6565902" y="1161801"/>
            <a:ext cx="5102224"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xmlns="" id="{6DAC4AFB-3998-4DA9-AC5E-D6BE67857CA8}"/>
              </a:ext>
            </a:extLst>
          </p:cNvPr>
          <p:cNvSpPr>
            <a:spLocks noGrp="1"/>
          </p:cNvSpPr>
          <p:nvPr>
            <p:ph type="title" hasCustomPrompt="1"/>
          </p:nvPr>
        </p:nvSpPr>
        <p:spPr>
          <a:xfrm>
            <a:off x="6565902" y="455085"/>
            <a:ext cx="5102224"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4509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4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3542097" y="1190512"/>
            <a:ext cx="8123721"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3542097" y="455085"/>
            <a:ext cx="8123721"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15783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5_L 7">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xmlns="" id="{C0C7254D-9871-41CA-B62C-64C59AFF11A1}"/>
              </a:ext>
            </a:extLst>
          </p:cNvPr>
          <p:cNvSpPr>
            <a:spLocks noGrp="1"/>
          </p:cNvSpPr>
          <p:nvPr>
            <p:ph type="pic" sz="quarter" idx="16"/>
          </p:nvPr>
        </p:nvSpPr>
        <p:spPr>
          <a:xfrm>
            <a:off x="0" y="0"/>
            <a:ext cx="3151762" cy="3336588"/>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Picture Placeholder 5">
            <a:extLst>
              <a:ext uri="{FF2B5EF4-FFF2-40B4-BE49-F238E27FC236}">
                <a16:creationId xmlns:a16="http://schemas.microsoft.com/office/drawing/2014/main" xmlns="" id="{739864BD-3821-42F6-A916-5B5C731F6443}"/>
              </a:ext>
            </a:extLst>
          </p:cNvPr>
          <p:cNvSpPr>
            <a:spLocks noGrp="1"/>
          </p:cNvSpPr>
          <p:nvPr>
            <p:ph type="pic" sz="quarter" idx="17"/>
          </p:nvPr>
        </p:nvSpPr>
        <p:spPr>
          <a:xfrm>
            <a:off x="-2918" y="3520440"/>
            <a:ext cx="3154680" cy="3337560"/>
          </a:xfrm>
          <a:custGeom>
            <a:avLst/>
            <a:gdLst>
              <a:gd name="connsiteX0" fmla="*/ 0 w 2654762"/>
              <a:gd name="connsiteY0" fmla="*/ 0 h 1951348"/>
              <a:gd name="connsiteX1" fmla="*/ 2654762 w 2654762"/>
              <a:gd name="connsiteY1" fmla="*/ 0 h 1951348"/>
              <a:gd name="connsiteX2" fmla="*/ 2654762 w 2654762"/>
              <a:gd name="connsiteY2" fmla="*/ 1951348 h 1951348"/>
              <a:gd name="connsiteX3" fmla="*/ 0 w 2654762"/>
              <a:gd name="connsiteY3" fmla="*/ 1951348 h 1951348"/>
            </a:gdLst>
            <a:ahLst/>
            <a:cxnLst>
              <a:cxn ang="0">
                <a:pos x="connsiteX0" y="connsiteY0"/>
              </a:cxn>
              <a:cxn ang="0">
                <a:pos x="connsiteX1" y="connsiteY1"/>
              </a:cxn>
              <a:cxn ang="0">
                <a:pos x="connsiteX2" y="connsiteY2"/>
              </a:cxn>
              <a:cxn ang="0">
                <a:pos x="connsiteX3" y="connsiteY3"/>
              </a:cxn>
            </a:cxnLst>
            <a:rect l="l" t="t" r="r" b="b"/>
            <a:pathLst>
              <a:path w="2654762" h="1951348">
                <a:moveTo>
                  <a:pt x="0" y="0"/>
                </a:moveTo>
                <a:lnTo>
                  <a:pt x="2654762" y="0"/>
                </a:lnTo>
                <a:lnTo>
                  <a:pt x="2654762" y="1951348"/>
                </a:lnTo>
                <a:lnTo>
                  <a:pt x="0" y="1951348"/>
                </a:ln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3542097" y="1190512"/>
            <a:ext cx="8123721"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a:extLst>
              <a:ext uri="{FF2B5EF4-FFF2-40B4-BE49-F238E27FC236}">
                <a16:creationId xmlns:a16="http://schemas.microsoft.com/office/drawing/2014/main" xmlns="" id="{9D04BAEA-3118-4E07-9CF8-FADBD7E735B7}"/>
              </a:ext>
            </a:extLst>
          </p:cNvPr>
          <p:cNvSpPr>
            <a:spLocks noGrp="1"/>
          </p:cNvSpPr>
          <p:nvPr>
            <p:ph type="title"/>
          </p:nvPr>
        </p:nvSpPr>
        <p:spPr>
          <a:xfrm>
            <a:off x="3542097" y="455085"/>
            <a:ext cx="8123721"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31258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B6CEAD-6C4C-46CF-ADB1-280DD35AEF6B}" type="datetime1">
              <a:rPr lang="id-ID" smtClean="0"/>
              <a:pPr/>
              <a:t>03/09/2024</a:t>
            </a:fld>
            <a:endParaRPr lang="id-ID"/>
          </a:p>
        </p:txBody>
      </p:sp>
      <p:sp>
        <p:nvSpPr>
          <p:cNvPr id="4" name="页脚占位符 3"/>
          <p:cNvSpPr>
            <a:spLocks noGrp="1"/>
          </p:cNvSpPr>
          <p:nvPr>
            <p:ph type="ftr" sz="quarter" idx="11"/>
          </p:nvPr>
        </p:nvSpPr>
        <p:spPr/>
        <p:txBody>
          <a:bodyPr/>
          <a:lstStyle/>
          <a:p>
            <a:endParaRPr lang="id-ID"/>
          </a:p>
        </p:txBody>
      </p:sp>
      <p:sp>
        <p:nvSpPr>
          <p:cNvPr id="5" name="灯片编号占位符 4"/>
          <p:cNvSpPr>
            <a:spLocks noGrp="1"/>
          </p:cNvSpPr>
          <p:nvPr>
            <p:ph type="sldNum" sz="quarter" idx="12"/>
          </p:nvPr>
        </p:nvSpPr>
        <p:spPr/>
        <p:txBody>
          <a:bodyPr/>
          <a:lstStyle/>
          <a:p>
            <a:fld id="{506C500B-1BCB-452B-802D-F943D569753B}" type="slidenum">
              <a:rPr lang="id-ID" smtClean="0"/>
              <a:pPr/>
              <a:t>‹#›</a:t>
            </a:fld>
            <a:endParaRPr lang="id-ID"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8" name="Picture Placeholder 17">
            <a:extLst>
              <a:ext uri="{FF2B5EF4-FFF2-40B4-BE49-F238E27FC236}">
                <a16:creationId xmlns:a16="http://schemas.microsoft.com/office/drawing/2014/main" xmlns="" id="{87D4E1A3-FCD2-43B4-B81A-2AB599BF818F}"/>
              </a:ext>
            </a:extLst>
          </p:cNvPr>
          <p:cNvSpPr>
            <a:spLocks noGrp="1"/>
          </p:cNvSpPr>
          <p:nvPr>
            <p:ph type="pic" sz="quarter" idx="34"/>
          </p:nvPr>
        </p:nvSpPr>
        <p:spPr>
          <a:xfrm>
            <a:off x="1701530" y="2044033"/>
            <a:ext cx="2533584" cy="2533582"/>
          </a:xfrm>
          <a:custGeom>
            <a:avLst/>
            <a:gdLst>
              <a:gd name="connsiteX0" fmla="*/ 1266792 w 2533584"/>
              <a:gd name="connsiteY0" fmla="*/ 0 h 2533582"/>
              <a:gd name="connsiteX1" fmla="*/ 2533584 w 2533584"/>
              <a:gd name="connsiteY1" fmla="*/ 1266791 h 2533582"/>
              <a:gd name="connsiteX2" fmla="*/ 1266792 w 2533584"/>
              <a:gd name="connsiteY2" fmla="*/ 2533582 h 2533582"/>
              <a:gd name="connsiteX3" fmla="*/ 0 w 2533584"/>
              <a:gd name="connsiteY3" fmla="*/ 1266791 h 2533582"/>
              <a:gd name="connsiteX4" fmla="*/ 1266792 w 2533584"/>
              <a:gd name="connsiteY4" fmla="*/ 0 h 253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84" h="2533582">
                <a:moveTo>
                  <a:pt x="1266792" y="0"/>
                </a:moveTo>
                <a:cubicBezTo>
                  <a:pt x="1966422" y="0"/>
                  <a:pt x="2533584" y="567162"/>
                  <a:pt x="2533584" y="1266791"/>
                </a:cubicBezTo>
                <a:cubicBezTo>
                  <a:pt x="2533584" y="1966420"/>
                  <a:pt x="1966422" y="2533582"/>
                  <a:pt x="1266792" y="2533582"/>
                </a:cubicBezTo>
                <a:cubicBezTo>
                  <a:pt x="567162" y="2533582"/>
                  <a:pt x="0" y="1966420"/>
                  <a:pt x="0" y="1266791"/>
                </a:cubicBezTo>
                <a:cubicBezTo>
                  <a:pt x="0" y="567162"/>
                  <a:pt x="567162" y="0"/>
                  <a:pt x="126679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1" name="Picture Placeholder 20">
            <a:extLst>
              <a:ext uri="{FF2B5EF4-FFF2-40B4-BE49-F238E27FC236}">
                <a16:creationId xmlns:a16="http://schemas.microsoft.com/office/drawing/2014/main" xmlns="" id="{4A60659B-C4AB-460A-BE2D-4FE996004F7A}"/>
              </a:ext>
            </a:extLst>
          </p:cNvPr>
          <p:cNvSpPr>
            <a:spLocks noGrp="1"/>
          </p:cNvSpPr>
          <p:nvPr>
            <p:ph type="pic" sz="quarter" idx="35"/>
          </p:nvPr>
        </p:nvSpPr>
        <p:spPr>
          <a:xfrm>
            <a:off x="4823591" y="2044033"/>
            <a:ext cx="2533584" cy="2533582"/>
          </a:xfrm>
          <a:custGeom>
            <a:avLst/>
            <a:gdLst>
              <a:gd name="connsiteX0" fmla="*/ 1266792 w 2533584"/>
              <a:gd name="connsiteY0" fmla="*/ 0 h 2533582"/>
              <a:gd name="connsiteX1" fmla="*/ 2533584 w 2533584"/>
              <a:gd name="connsiteY1" fmla="*/ 1266791 h 2533582"/>
              <a:gd name="connsiteX2" fmla="*/ 1266792 w 2533584"/>
              <a:gd name="connsiteY2" fmla="*/ 2533582 h 2533582"/>
              <a:gd name="connsiteX3" fmla="*/ 0 w 2533584"/>
              <a:gd name="connsiteY3" fmla="*/ 1266791 h 2533582"/>
              <a:gd name="connsiteX4" fmla="*/ 1266792 w 2533584"/>
              <a:gd name="connsiteY4" fmla="*/ 0 h 253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84" h="2533582">
                <a:moveTo>
                  <a:pt x="1266792" y="0"/>
                </a:moveTo>
                <a:cubicBezTo>
                  <a:pt x="1966422" y="0"/>
                  <a:pt x="2533584" y="567162"/>
                  <a:pt x="2533584" y="1266791"/>
                </a:cubicBezTo>
                <a:cubicBezTo>
                  <a:pt x="2533584" y="1966420"/>
                  <a:pt x="1966422" y="2533582"/>
                  <a:pt x="1266792" y="2533582"/>
                </a:cubicBezTo>
                <a:cubicBezTo>
                  <a:pt x="567162" y="2533582"/>
                  <a:pt x="0" y="1966420"/>
                  <a:pt x="0" y="1266791"/>
                </a:cubicBezTo>
                <a:cubicBezTo>
                  <a:pt x="0" y="567162"/>
                  <a:pt x="567162" y="0"/>
                  <a:pt x="126679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2" name="Picture Placeholder 21">
            <a:extLst>
              <a:ext uri="{FF2B5EF4-FFF2-40B4-BE49-F238E27FC236}">
                <a16:creationId xmlns:a16="http://schemas.microsoft.com/office/drawing/2014/main" xmlns="" id="{B8B0CB2A-693F-48EC-AF58-FCE4183DB4A2}"/>
              </a:ext>
            </a:extLst>
          </p:cNvPr>
          <p:cNvSpPr>
            <a:spLocks noGrp="1"/>
          </p:cNvSpPr>
          <p:nvPr>
            <p:ph type="pic" sz="quarter" idx="36"/>
          </p:nvPr>
        </p:nvSpPr>
        <p:spPr>
          <a:xfrm>
            <a:off x="7945652" y="2044033"/>
            <a:ext cx="2533584" cy="2533582"/>
          </a:xfrm>
          <a:custGeom>
            <a:avLst/>
            <a:gdLst>
              <a:gd name="connsiteX0" fmla="*/ 1266792 w 2533584"/>
              <a:gd name="connsiteY0" fmla="*/ 0 h 2533582"/>
              <a:gd name="connsiteX1" fmla="*/ 2533584 w 2533584"/>
              <a:gd name="connsiteY1" fmla="*/ 1266791 h 2533582"/>
              <a:gd name="connsiteX2" fmla="*/ 1266792 w 2533584"/>
              <a:gd name="connsiteY2" fmla="*/ 2533582 h 2533582"/>
              <a:gd name="connsiteX3" fmla="*/ 0 w 2533584"/>
              <a:gd name="connsiteY3" fmla="*/ 1266791 h 2533582"/>
              <a:gd name="connsiteX4" fmla="*/ 1266792 w 2533584"/>
              <a:gd name="connsiteY4" fmla="*/ 0 h 253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84" h="2533582">
                <a:moveTo>
                  <a:pt x="1266792" y="0"/>
                </a:moveTo>
                <a:cubicBezTo>
                  <a:pt x="1966422" y="0"/>
                  <a:pt x="2533584" y="567162"/>
                  <a:pt x="2533584" y="1266791"/>
                </a:cubicBezTo>
                <a:cubicBezTo>
                  <a:pt x="2533584" y="1966420"/>
                  <a:pt x="1966422" y="2533582"/>
                  <a:pt x="1266792" y="2533582"/>
                </a:cubicBezTo>
                <a:cubicBezTo>
                  <a:pt x="567162" y="2533582"/>
                  <a:pt x="0" y="1966420"/>
                  <a:pt x="0" y="1266791"/>
                </a:cubicBezTo>
                <a:cubicBezTo>
                  <a:pt x="0" y="567162"/>
                  <a:pt x="567162" y="0"/>
                  <a:pt x="126679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15342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5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xmlns="" id="{F3CE1EA4-F4FC-4322-BB32-994D3F0A1A4F}"/>
              </a:ext>
            </a:extLst>
          </p:cNvPr>
          <p:cNvSpPr>
            <a:spLocks noGrp="1"/>
          </p:cNvSpPr>
          <p:nvPr>
            <p:ph type="pic" sz="quarter" idx="34"/>
          </p:nvPr>
        </p:nvSpPr>
        <p:spPr>
          <a:xfrm>
            <a:off x="1040795" y="2307223"/>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5" name="Picture Placeholder 14">
            <a:extLst>
              <a:ext uri="{FF2B5EF4-FFF2-40B4-BE49-F238E27FC236}">
                <a16:creationId xmlns:a16="http://schemas.microsoft.com/office/drawing/2014/main" xmlns="" id="{6C1B6889-72BC-426A-B22B-C8D06FD4E234}"/>
              </a:ext>
            </a:extLst>
          </p:cNvPr>
          <p:cNvSpPr>
            <a:spLocks noGrp="1"/>
          </p:cNvSpPr>
          <p:nvPr>
            <p:ph type="pic" sz="quarter" idx="35"/>
          </p:nvPr>
        </p:nvSpPr>
        <p:spPr>
          <a:xfrm>
            <a:off x="3742721"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6" name="Picture Placeholder 15">
            <a:extLst>
              <a:ext uri="{FF2B5EF4-FFF2-40B4-BE49-F238E27FC236}">
                <a16:creationId xmlns:a16="http://schemas.microsoft.com/office/drawing/2014/main" xmlns="" id="{19CB1CAF-89C9-4A79-A8F2-2EA828426BDB}"/>
              </a:ext>
            </a:extLst>
          </p:cNvPr>
          <p:cNvSpPr>
            <a:spLocks noGrp="1"/>
          </p:cNvSpPr>
          <p:nvPr>
            <p:ph type="pic" sz="quarter" idx="36"/>
          </p:nvPr>
        </p:nvSpPr>
        <p:spPr>
          <a:xfrm>
            <a:off x="6444646"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7" name="Picture Placeholder 16">
            <a:extLst>
              <a:ext uri="{FF2B5EF4-FFF2-40B4-BE49-F238E27FC236}">
                <a16:creationId xmlns:a16="http://schemas.microsoft.com/office/drawing/2014/main" xmlns="" id="{B23393E5-79A7-49D3-BCCB-36BD5325B6BF}"/>
              </a:ext>
            </a:extLst>
          </p:cNvPr>
          <p:cNvSpPr>
            <a:spLocks noGrp="1"/>
          </p:cNvSpPr>
          <p:nvPr>
            <p:ph type="pic" sz="quarter" idx="37"/>
          </p:nvPr>
        </p:nvSpPr>
        <p:spPr>
          <a:xfrm>
            <a:off x="9146571"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66527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6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55" name="Picture Placeholder 54">
            <a:extLst>
              <a:ext uri="{FF2B5EF4-FFF2-40B4-BE49-F238E27FC236}">
                <a16:creationId xmlns:a16="http://schemas.microsoft.com/office/drawing/2014/main" xmlns="" id="{626BC1E5-18A1-4F53-97EC-D408A8C341D1}"/>
              </a:ext>
            </a:extLst>
          </p:cNvPr>
          <p:cNvSpPr>
            <a:spLocks noGrp="1"/>
          </p:cNvSpPr>
          <p:nvPr>
            <p:ph type="pic" sz="quarter" idx="38"/>
          </p:nvPr>
        </p:nvSpPr>
        <p:spPr>
          <a:xfrm>
            <a:off x="1714499"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6" name="Picture Placeholder 55">
            <a:extLst>
              <a:ext uri="{FF2B5EF4-FFF2-40B4-BE49-F238E27FC236}">
                <a16:creationId xmlns:a16="http://schemas.microsoft.com/office/drawing/2014/main" xmlns="" id="{36CCE8B0-1486-412D-960C-48BA3148BC8B}"/>
              </a:ext>
            </a:extLst>
          </p:cNvPr>
          <p:cNvSpPr>
            <a:spLocks noGrp="1"/>
          </p:cNvSpPr>
          <p:nvPr>
            <p:ph type="pic" sz="quarter" idx="39"/>
          </p:nvPr>
        </p:nvSpPr>
        <p:spPr>
          <a:xfrm>
            <a:off x="4081462"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7" name="Picture Placeholder 56">
            <a:extLst>
              <a:ext uri="{FF2B5EF4-FFF2-40B4-BE49-F238E27FC236}">
                <a16:creationId xmlns:a16="http://schemas.microsoft.com/office/drawing/2014/main" xmlns="" id="{B0DB52F8-FFD3-41DF-9855-D97FE573D18C}"/>
              </a:ext>
            </a:extLst>
          </p:cNvPr>
          <p:cNvSpPr>
            <a:spLocks noGrp="1"/>
          </p:cNvSpPr>
          <p:nvPr>
            <p:ph type="pic" sz="quarter" idx="40"/>
          </p:nvPr>
        </p:nvSpPr>
        <p:spPr>
          <a:xfrm>
            <a:off x="6434137"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8" name="Picture Placeholder 57">
            <a:extLst>
              <a:ext uri="{FF2B5EF4-FFF2-40B4-BE49-F238E27FC236}">
                <a16:creationId xmlns:a16="http://schemas.microsoft.com/office/drawing/2014/main" xmlns="" id="{8614E635-BDF1-4315-BC93-ABD4C67C38B7}"/>
              </a:ext>
            </a:extLst>
          </p:cNvPr>
          <p:cNvSpPr>
            <a:spLocks noGrp="1"/>
          </p:cNvSpPr>
          <p:nvPr>
            <p:ph type="pic" sz="quarter" idx="41"/>
          </p:nvPr>
        </p:nvSpPr>
        <p:spPr>
          <a:xfrm>
            <a:off x="8801099" y="1904999"/>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9" name="Picture Placeholder 58">
            <a:extLst>
              <a:ext uri="{FF2B5EF4-FFF2-40B4-BE49-F238E27FC236}">
                <a16:creationId xmlns:a16="http://schemas.microsoft.com/office/drawing/2014/main" xmlns="" id="{2F2F0349-EFB2-4FCA-91CD-4EEDFC0F5CB4}"/>
              </a:ext>
            </a:extLst>
          </p:cNvPr>
          <p:cNvSpPr>
            <a:spLocks noGrp="1"/>
          </p:cNvSpPr>
          <p:nvPr>
            <p:ph type="pic" sz="quarter" idx="42"/>
          </p:nvPr>
        </p:nvSpPr>
        <p:spPr>
          <a:xfrm>
            <a:off x="1714499"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0" name="Picture Placeholder 59">
            <a:extLst>
              <a:ext uri="{FF2B5EF4-FFF2-40B4-BE49-F238E27FC236}">
                <a16:creationId xmlns:a16="http://schemas.microsoft.com/office/drawing/2014/main" xmlns="" id="{372C6A8E-C980-46DF-8755-429BAD53CEDD}"/>
              </a:ext>
            </a:extLst>
          </p:cNvPr>
          <p:cNvSpPr>
            <a:spLocks noGrp="1"/>
          </p:cNvSpPr>
          <p:nvPr>
            <p:ph type="pic" sz="quarter" idx="43"/>
          </p:nvPr>
        </p:nvSpPr>
        <p:spPr>
          <a:xfrm>
            <a:off x="4081462"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1" name="Picture Placeholder 60">
            <a:extLst>
              <a:ext uri="{FF2B5EF4-FFF2-40B4-BE49-F238E27FC236}">
                <a16:creationId xmlns:a16="http://schemas.microsoft.com/office/drawing/2014/main" xmlns="" id="{CB88E3F2-FE37-477E-92FE-DDB78E958854}"/>
              </a:ext>
            </a:extLst>
          </p:cNvPr>
          <p:cNvSpPr>
            <a:spLocks noGrp="1"/>
          </p:cNvSpPr>
          <p:nvPr>
            <p:ph type="pic" sz="quarter" idx="44"/>
          </p:nvPr>
        </p:nvSpPr>
        <p:spPr>
          <a:xfrm>
            <a:off x="6434137"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2" name="Picture Placeholder 61">
            <a:extLst>
              <a:ext uri="{FF2B5EF4-FFF2-40B4-BE49-F238E27FC236}">
                <a16:creationId xmlns:a16="http://schemas.microsoft.com/office/drawing/2014/main" xmlns="" id="{CA49CFE9-59D5-4890-B0E7-C12DEAF78E7D}"/>
              </a:ext>
            </a:extLst>
          </p:cNvPr>
          <p:cNvSpPr>
            <a:spLocks noGrp="1"/>
          </p:cNvSpPr>
          <p:nvPr>
            <p:ph type="pic" sz="quarter" idx="45"/>
          </p:nvPr>
        </p:nvSpPr>
        <p:spPr>
          <a:xfrm>
            <a:off x="8801099" y="4181474"/>
            <a:ext cx="1647825" cy="1570770"/>
          </a:xfrm>
          <a:custGeom>
            <a:avLst/>
            <a:gdLst>
              <a:gd name="connsiteX0" fmla="*/ 0 w 1647825"/>
              <a:gd name="connsiteY0" fmla="*/ 0 h 1570770"/>
              <a:gd name="connsiteX1" fmla="*/ 1647825 w 1647825"/>
              <a:gd name="connsiteY1" fmla="*/ 0 h 1570770"/>
              <a:gd name="connsiteX2" fmla="*/ 1647825 w 1647825"/>
              <a:gd name="connsiteY2" fmla="*/ 1570770 h 1570770"/>
              <a:gd name="connsiteX3" fmla="*/ 0 w 1647825"/>
              <a:gd name="connsiteY3" fmla="*/ 1570770 h 1570770"/>
            </a:gdLst>
            <a:ahLst/>
            <a:cxnLst>
              <a:cxn ang="0">
                <a:pos x="connsiteX0" y="connsiteY0"/>
              </a:cxn>
              <a:cxn ang="0">
                <a:pos x="connsiteX1" y="connsiteY1"/>
              </a:cxn>
              <a:cxn ang="0">
                <a:pos x="connsiteX2" y="connsiteY2"/>
              </a:cxn>
              <a:cxn ang="0">
                <a:pos x="connsiteX3" y="connsiteY3"/>
              </a:cxn>
            </a:cxnLst>
            <a:rect l="l" t="t" r="r" b="b"/>
            <a:pathLst>
              <a:path w="1647825" h="1570770">
                <a:moveTo>
                  <a:pt x="0" y="0"/>
                </a:moveTo>
                <a:lnTo>
                  <a:pt x="1647825" y="0"/>
                </a:lnTo>
                <a:lnTo>
                  <a:pt x="1647825" y="1570770"/>
                </a:lnTo>
                <a:lnTo>
                  <a:pt x="0" y="157077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912259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7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23" name="Picture Placeholder 22">
            <a:extLst>
              <a:ext uri="{FF2B5EF4-FFF2-40B4-BE49-F238E27FC236}">
                <a16:creationId xmlns:a16="http://schemas.microsoft.com/office/drawing/2014/main" xmlns="" id="{5AF9D84E-B730-4982-AAD1-FD5885FB6C6E}"/>
              </a:ext>
            </a:extLst>
          </p:cNvPr>
          <p:cNvSpPr>
            <a:spLocks noGrp="1"/>
          </p:cNvSpPr>
          <p:nvPr>
            <p:ph type="pic" sz="quarter" idx="14"/>
          </p:nvPr>
        </p:nvSpPr>
        <p:spPr>
          <a:xfrm>
            <a:off x="536575" y="2124074"/>
            <a:ext cx="3044824" cy="250507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6" name="Picture Placeholder 25">
            <a:extLst>
              <a:ext uri="{FF2B5EF4-FFF2-40B4-BE49-F238E27FC236}">
                <a16:creationId xmlns:a16="http://schemas.microsoft.com/office/drawing/2014/main" xmlns="" id="{75DA452F-E587-409B-96C8-F1CDE3414CDE}"/>
              </a:ext>
            </a:extLst>
          </p:cNvPr>
          <p:cNvSpPr>
            <a:spLocks noGrp="1"/>
          </p:cNvSpPr>
          <p:nvPr>
            <p:ph type="pic" sz="quarter" idx="34"/>
          </p:nvPr>
        </p:nvSpPr>
        <p:spPr>
          <a:xfrm>
            <a:off x="4570414" y="2124073"/>
            <a:ext cx="3044824" cy="250507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7" name="Picture Placeholder 26">
            <a:extLst>
              <a:ext uri="{FF2B5EF4-FFF2-40B4-BE49-F238E27FC236}">
                <a16:creationId xmlns:a16="http://schemas.microsoft.com/office/drawing/2014/main" xmlns="" id="{800DF14B-3335-49B9-9ED9-1B5CC5234B21}"/>
              </a:ext>
            </a:extLst>
          </p:cNvPr>
          <p:cNvSpPr>
            <a:spLocks noGrp="1"/>
          </p:cNvSpPr>
          <p:nvPr>
            <p:ph type="pic" sz="quarter" idx="35"/>
          </p:nvPr>
        </p:nvSpPr>
        <p:spPr>
          <a:xfrm>
            <a:off x="8604251" y="2124073"/>
            <a:ext cx="3044824" cy="250507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90502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1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xmlns="" id="{8AB7DF43-F7D5-4E39-A659-A90B1157B7ED}"/>
              </a:ext>
            </a:extLst>
          </p:cNvPr>
          <p:cNvSpPr>
            <a:spLocks noGrp="1"/>
          </p:cNvSpPr>
          <p:nvPr>
            <p:ph type="pic" sz="quarter" idx="15"/>
          </p:nvPr>
        </p:nvSpPr>
        <p:spPr>
          <a:xfrm>
            <a:off x="656823"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0 w 2117260"/>
              <a:gd name="connsiteY3" fmla="*/ 2130993 h 2130993"/>
            </a:gdLst>
            <a:ahLst/>
            <a:cxnLst>
              <a:cxn ang="0">
                <a:pos x="connsiteX0" y="connsiteY0"/>
              </a:cxn>
              <a:cxn ang="0">
                <a:pos x="connsiteX1" y="connsiteY1"/>
              </a:cxn>
              <a:cxn ang="0">
                <a:pos x="connsiteX2" y="connsiteY2"/>
              </a:cxn>
              <a:cxn ang="0">
                <a:pos x="connsiteX3" y="connsiteY3"/>
              </a:cxn>
            </a:cxnLst>
            <a:rect l="l" t="t" r="r" b="b"/>
            <a:pathLst>
              <a:path w="2117260" h="2130993">
                <a:moveTo>
                  <a:pt x="0" y="0"/>
                </a:moveTo>
                <a:lnTo>
                  <a:pt x="2117260" y="0"/>
                </a:lnTo>
                <a:lnTo>
                  <a:pt x="211726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0" name="Picture Placeholder 19">
            <a:extLst>
              <a:ext uri="{FF2B5EF4-FFF2-40B4-BE49-F238E27FC236}">
                <a16:creationId xmlns:a16="http://schemas.microsoft.com/office/drawing/2014/main" xmlns="" id="{D975466A-F66A-48B8-B779-B9098DD06B1F}"/>
              </a:ext>
            </a:extLst>
          </p:cNvPr>
          <p:cNvSpPr>
            <a:spLocks noGrp="1"/>
          </p:cNvSpPr>
          <p:nvPr>
            <p:ph type="pic" sz="quarter" idx="16"/>
          </p:nvPr>
        </p:nvSpPr>
        <p:spPr>
          <a:xfrm>
            <a:off x="6202779"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1382880 w 2117260"/>
              <a:gd name="connsiteY3" fmla="*/ 2130993 h 2130993"/>
              <a:gd name="connsiteX4" fmla="*/ 302140 w 2117260"/>
              <a:gd name="connsiteY4" fmla="*/ 2130993 h 2130993"/>
              <a:gd name="connsiteX5" fmla="*/ 0 w 2117260"/>
              <a:gd name="connsiteY5" fmla="*/ 2130993 h 21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0" h="2130993">
                <a:moveTo>
                  <a:pt x="0" y="0"/>
                </a:moveTo>
                <a:lnTo>
                  <a:pt x="2117260" y="0"/>
                </a:lnTo>
                <a:lnTo>
                  <a:pt x="2117260" y="2130993"/>
                </a:lnTo>
                <a:lnTo>
                  <a:pt x="1382880" y="2130993"/>
                </a:lnTo>
                <a:lnTo>
                  <a:pt x="30214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751730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2_L 7">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xmlns="" id="{022BAD0D-431A-4078-87B9-C1636C0720A1}"/>
              </a:ext>
            </a:extLst>
          </p:cNvPr>
          <p:cNvSpPr>
            <a:spLocks noGrp="1"/>
          </p:cNvSpPr>
          <p:nvPr>
            <p:ph type="pic" sz="quarter" idx="14"/>
          </p:nvPr>
        </p:nvSpPr>
        <p:spPr>
          <a:xfrm>
            <a:off x="1" y="0"/>
            <a:ext cx="20193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Picture Placeholder 10">
            <a:extLst>
              <a:ext uri="{FF2B5EF4-FFF2-40B4-BE49-F238E27FC236}">
                <a16:creationId xmlns:a16="http://schemas.microsoft.com/office/drawing/2014/main" xmlns="" id="{3748E220-4C4A-4FF1-9E87-09AE88A7C53B}"/>
              </a:ext>
            </a:extLst>
          </p:cNvPr>
          <p:cNvSpPr>
            <a:spLocks noGrp="1"/>
          </p:cNvSpPr>
          <p:nvPr>
            <p:ph type="pic" sz="quarter" idx="34"/>
          </p:nvPr>
        </p:nvSpPr>
        <p:spPr>
          <a:xfrm>
            <a:off x="50653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8" name="Picture Placeholder 10">
            <a:extLst>
              <a:ext uri="{FF2B5EF4-FFF2-40B4-BE49-F238E27FC236}">
                <a16:creationId xmlns:a16="http://schemas.microsoft.com/office/drawing/2014/main" xmlns="" id="{55AA1B5B-C41C-4329-ADEA-2E5501EFE822}"/>
              </a:ext>
            </a:extLst>
          </p:cNvPr>
          <p:cNvSpPr>
            <a:spLocks noGrp="1"/>
          </p:cNvSpPr>
          <p:nvPr>
            <p:ph type="pic" sz="quarter" idx="35"/>
          </p:nvPr>
        </p:nvSpPr>
        <p:spPr>
          <a:xfrm>
            <a:off x="88626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798253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3_L 7">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xmlns="" id="{4E753BB3-B583-4DF1-A08E-A8375B30AF0A}"/>
              </a:ext>
            </a:extLst>
          </p:cNvPr>
          <p:cNvSpPr>
            <a:spLocks noGrp="1"/>
          </p:cNvSpPr>
          <p:nvPr>
            <p:ph type="pic" sz="quarter" idx="14"/>
          </p:nvPr>
        </p:nvSpPr>
        <p:spPr>
          <a:xfrm>
            <a:off x="10172700" y="0"/>
            <a:ext cx="20193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0" name="Picture Placeholder 10">
            <a:extLst>
              <a:ext uri="{FF2B5EF4-FFF2-40B4-BE49-F238E27FC236}">
                <a16:creationId xmlns:a16="http://schemas.microsoft.com/office/drawing/2014/main" xmlns="" id="{1ADD6939-67E5-4EE5-83F7-E690806689F1}"/>
              </a:ext>
            </a:extLst>
          </p:cNvPr>
          <p:cNvSpPr>
            <a:spLocks noGrp="1"/>
          </p:cNvSpPr>
          <p:nvPr>
            <p:ph type="pic" sz="quarter" idx="34"/>
          </p:nvPr>
        </p:nvSpPr>
        <p:spPr>
          <a:xfrm>
            <a:off x="12553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23" name="Picture Placeholder 10">
            <a:extLst>
              <a:ext uri="{FF2B5EF4-FFF2-40B4-BE49-F238E27FC236}">
                <a16:creationId xmlns:a16="http://schemas.microsoft.com/office/drawing/2014/main" xmlns="" id="{34C78B01-B073-49B7-B145-52AC5BE5CE31}"/>
              </a:ext>
            </a:extLst>
          </p:cNvPr>
          <p:cNvSpPr>
            <a:spLocks noGrp="1"/>
          </p:cNvSpPr>
          <p:nvPr>
            <p:ph type="pic" sz="quarter" idx="35"/>
          </p:nvPr>
        </p:nvSpPr>
        <p:spPr>
          <a:xfrm>
            <a:off x="50526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65570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4_L 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E0E3FF94-6467-4BAE-B3CE-5AA58F9D4D0F}"/>
              </a:ext>
            </a:extLst>
          </p:cNvPr>
          <p:cNvSpPr>
            <a:spLocks noGrp="1"/>
          </p:cNvSpPr>
          <p:nvPr>
            <p:ph type="pic" sz="quarter" idx="14"/>
          </p:nvPr>
        </p:nvSpPr>
        <p:spPr>
          <a:xfrm>
            <a:off x="5562600" y="0"/>
            <a:ext cx="6629400" cy="6858000"/>
          </a:xfrm>
          <a:custGeom>
            <a:avLst/>
            <a:gdLst>
              <a:gd name="connsiteX0" fmla="*/ 2840658 w 6629400"/>
              <a:gd name="connsiteY0" fmla="*/ 0 h 6858000"/>
              <a:gd name="connsiteX1" fmla="*/ 3095625 w 6629400"/>
              <a:gd name="connsiteY1" fmla="*/ 0 h 6858000"/>
              <a:gd name="connsiteX2" fmla="*/ 6408125 w 6629400"/>
              <a:gd name="connsiteY2" fmla="*/ 0 h 6858000"/>
              <a:gd name="connsiteX3" fmla="*/ 6629400 w 6629400"/>
              <a:gd name="connsiteY3" fmla="*/ 0 h 6858000"/>
              <a:gd name="connsiteX4" fmla="*/ 6629400 w 6629400"/>
              <a:gd name="connsiteY4" fmla="*/ 6858000 h 6858000"/>
              <a:gd name="connsiteX5" fmla="*/ 3567467 w 6629400"/>
              <a:gd name="connsiteY5" fmla="*/ 6858000 h 6858000"/>
              <a:gd name="connsiteX6" fmla="*/ 3095625 w 6629400"/>
              <a:gd name="connsiteY6" fmla="*/ 6858000 h 6858000"/>
              <a:gd name="connsiteX7" fmla="*/ 0 w 6629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0" h="6858000">
                <a:moveTo>
                  <a:pt x="2840658" y="0"/>
                </a:moveTo>
                <a:lnTo>
                  <a:pt x="3095625" y="0"/>
                </a:lnTo>
                <a:lnTo>
                  <a:pt x="6408125" y="0"/>
                </a:lnTo>
                <a:lnTo>
                  <a:pt x="6629400" y="0"/>
                </a:lnTo>
                <a:lnTo>
                  <a:pt x="6629400" y="6858000"/>
                </a:lnTo>
                <a:lnTo>
                  <a:pt x="3567467" y="6858000"/>
                </a:lnTo>
                <a:lnTo>
                  <a:pt x="30956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0" name="Text Placeholder 3">
            <a:extLst>
              <a:ext uri="{FF2B5EF4-FFF2-40B4-BE49-F238E27FC236}">
                <a16:creationId xmlns:a16="http://schemas.microsoft.com/office/drawing/2014/main" xmlns="" id="{4DB3ED79-6CED-40DD-A8C3-3339B7DFF651}"/>
              </a:ext>
            </a:extLst>
          </p:cNvPr>
          <p:cNvSpPr>
            <a:spLocks noGrp="1"/>
          </p:cNvSpPr>
          <p:nvPr>
            <p:ph type="body" sz="half" idx="2" hasCustomPrompt="1"/>
          </p:nvPr>
        </p:nvSpPr>
        <p:spPr>
          <a:xfrm>
            <a:off x="508001" y="1161801"/>
            <a:ext cx="6894285"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1" name="Title 2">
            <a:extLst>
              <a:ext uri="{FF2B5EF4-FFF2-40B4-BE49-F238E27FC236}">
                <a16:creationId xmlns:a16="http://schemas.microsoft.com/office/drawing/2014/main" xmlns="" id="{5E19CCBB-5E96-489E-8335-1EFF9874C499}"/>
              </a:ext>
            </a:extLst>
          </p:cNvPr>
          <p:cNvSpPr>
            <a:spLocks noGrp="1"/>
          </p:cNvSpPr>
          <p:nvPr>
            <p:ph type="title" hasCustomPrompt="1"/>
          </p:nvPr>
        </p:nvSpPr>
        <p:spPr>
          <a:xfrm>
            <a:off x="508001" y="455085"/>
            <a:ext cx="6894285"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557217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8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xmlns="" id="{7D5B9646-4D0F-4829-9469-2DF5D633FBB1}"/>
              </a:ext>
            </a:extLst>
          </p:cNvPr>
          <p:cNvSpPr>
            <a:spLocks noGrp="1"/>
          </p:cNvSpPr>
          <p:nvPr>
            <p:ph type="pic" sz="quarter" idx="14"/>
          </p:nvPr>
        </p:nvSpPr>
        <p:spPr>
          <a:xfrm>
            <a:off x="1365250" y="2019299"/>
            <a:ext cx="2568575" cy="336232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0" name="Picture Placeholder 9">
            <a:extLst>
              <a:ext uri="{FF2B5EF4-FFF2-40B4-BE49-F238E27FC236}">
                <a16:creationId xmlns:a16="http://schemas.microsoft.com/office/drawing/2014/main" xmlns="" id="{C9049CB9-77F2-44A9-B90E-4A0286337A79}"/>
              </a:ext>
            </a:extLst>
          </p:cNvPr>
          <p:cNvSpPr>
            <a:spLocks noGrp="1"/>
          </p:cNvSpPr>
          <p:nvPr>
            <p:ph type="pic" sz="quarter" idx="15"/>
          </p:nvPr>
        </p:nvSpPr>
        <p:spPr>
          <a:xfrm>
            <a:off x="4818063" y="2019299"/>
            <a:ext cx="2568575" cy="336232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1" name="Picture Placeholder 10">
            <a:extLst>
              <a:ext uri="{FF2B5EF4-FFF2-40B4-BE49-F238E27FC236}">
                <a16:creationId xmlns:a16="http://schemas.microsoft.com/office/drawing/2014/main" xmlns="" id="{AA97B4BD-9F17-48DD-89F3-119E37575381}"/>
              </a:ext>
            </a:extLst>
          </p:cNvPr>
          <p:cNvSpPr>
            <a:spLocks noGrp="1"/>
          </p:cNvSpPr>
          <p:nvPr>
            <p:ph type="pic" sz="quarter" idx="16"/>
          </p:nvPr>
        </p:nvSpPr>
        <p:spPr>
          <a:xfrm>
            <a:off x="8270875" y="2019299"/>
            <a:ext cx="2568575" cy="3362326"/>
          </a:xfrm>
          <a:custGeom>
            <a:avLst/>
            <a:gdLst>
              <a:gd name="connsiteX0" fmla="*/ 0 w 3044824"/>
              <a:gd name="connsiteY0" fmla="*/ 0 h 2505076"/>
              <a:gd name="connsiteX1" fmla="*/ 3044824 w 3044824"/>
              <a:gd name="connsiteY1" fmla="*/ 0 h 2505076"/>
              <a:gd name="connsiteX2" fmla="*/ 3044824 w 3044824"/>
              <a:gd name="connsiteY2" fmla="*/ 2505076 h 2505076"/>
              <a:gd name="connsiteX3" fmla="*/ 0 w 3044824"/>
              <a:gd name="connsiteY3" fmla="*/ 2505076 h 2505076"/>
            </a:gdLst>
            <a:ahLst/>
            <a:cxnLst>
              <a:cxn ang="0">
                <a:pos x="connsiteX0" y="connsiteY0"/>
              </a:cxn>
              <a:cxn ang="0">
                <a:pos x="connsiteX1" y="connsiteY1"/>
              </a:cxn>
              <a:cxn ang="0">
                <a:pos x="connsiteX2" y="connsiteY2"/>
              </a:cxn>
              <a:cxn ang="0">
                <a:pos x="connsiteX3" y="connsiteY3"/>
              </a:cxn>
            </a:cxnLst>
            <a:rect l="l" t="t" r="r" b="b"/>
            <a:pathLst>
              <a:path w="3044824" h="2505076">
                <a:moveTo>
                  <a:pt x="0" y="0"/>
                </a:moveTo>
                <a:lnTo>
                  <a:pt x="3044824" y="0"/>
                </a:lnTo>
                <a:lnTo>
                  <a:pt x="3044824" y="2505076"/>
                </a:lnTo>
                <a:lnTo>
                  <a:pt x="0" y="2505076"/>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922642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5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34" name="Picture Placeholder 33">
            <a:extLst>
              <a:ext uri="{FF2B5EF4-FFF2-40B4-BE49-F238E27FC236}">
                <a16:creationId xmlns:a16="http://schemas.microsoft.com/office/drawing/2014/main" xmlns="" id="{26ECC7D5-52C6-40E4-9C99-B3B1CE022F4D}"/>
              </a:ext>
            </a:extLst>
          </p:cNvPr>
          <p:cNvSpPr>
            <a:spLocks noGrp="1"/>
          </p:cNvSpPr>
          <p:nvPr>
            <p:ph type="pic" sz="quarter" idx="14"/>
          </p:nvPr>
        </p:nvSpPr>
        <p:spPr>
          <a:xfrm>
            <a:off x="840186"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2" y="2205814"/>
                  <a:pt x="885096" y="2095801"/>
                </a:cubicBezTo>
                <a:lnTo>
                  <a:pt x="83386" y="1299040"/>
                </a:lnTo>
                <a:cubicBezTo>
                  <a:pt x="-27311" y="1189027"/>
                  <a:pt x="-27865" y="1010107"/>
                  <a:pt x="82148" y="899411"/>
                </a:cubicBezTo>
                <a:lnTo>
                  <a:pt x="893136" y="83386"/>
                </a:lnTo>
                <a:cubicBezTo>
                  <a:pt x="948142"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
        <p:nvSpPr>
          <p:cNvPr id="35" name="Picture Placeholder 34">
            <a:extLst>
              <a:ext uri="{FF2B5EF4-FFF2-40B4-BE49-F238E27FC236}">
                <a16:creationId xmlns:a16="http://schemas.microsoft.com/office/drawing/2014/main" xmlns="" id="{B3C2CE22-46A1-4E0E-A67C-8630B62EFD20}"/>
              </a:ext>
            </a:extLst>
          </p:cNvPr>
          <p:cNvSpPr>
            <a:spLocks noGrp="1"/>
          </p:cNvSpPr>
          <p:nvPr>
            <p:ph type="pic" sz="quarter" idx="15"/>
          </p:nvPr>
        </p:nvSpPr>
        <p:spPr>
          <a:xfrm>
            <a:off x="3624202"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3" y="2205814"/>
                  <a:pt x="885096" y="2095801"/>
                </a:cubicBezTo>
                <a:lnTo>
                  <a:pt x="83386" y="1299040"/>
                </a:lnTo>
                <a:cubicBezTo>
                  <a:pt x="-27311" y="1189027"/>
                  <a:pt x="-27865" y="1010107"/>
                  <a:pt x="82148" y="899411"/>
                </a:cubicBezTo>
                <a:lnTo>
                  <a:pt x="893136" y="83386"/>
                </a:lnTo>
                <a:cubicBezTo>
                  <a:pt x="948143"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
        <p:nvSpPr>
          <p:cNvPr id="36" name="Picture Placeholder 35">
            <a:extLst>
              <a:ext uri="{FF2B5EF4-FFF2-40B4-BE49-F238E27FC236}">
                <a16:creationId xmlns:a16="http://schemas.microsoft.com/office/drawing/2014/main" xmlns="" id="{78DEDDCC-054B-45BB-AD5A-43D4D81CC60C}"/>
              </a:ext>
            </a:extLst>
          </p:cNvPr>
          <p:cNvSpPr>
            <a:spLocks noGrp="1"/>
          </p:cNvSpPr>
          <p:nvPr>
            <p:ph type="pic" sz="quarter" idx="16"/>
          </p:nvPr>
        </p:nvSpPr>
        <p:spPr>
          <a:xfrm>
            <a:off x="6408218"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3" y="2205814"/>
                  <a:pt x="885096" y="2095801"/>
                </a:cubicBezTo>
                <a:lnTo>
                  <a:pt x="83386" y="1299040"/>
                </a:lnTo>
                <a:cubicBezTo>
                  <a:pt x="-27311" y="1189027"/>
                  <a:pt x="-27865" y="1010107"/>
                  <a:pt x="82148" y="899411"/>
                </a:cubicBezTo>
                <a:lnTo>
                  <a:pt x="893136" y="83386"/>
                </a:lnTo>
                <a:cubicBezTo>
                  <a:pt x="948143"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
        <p:nvSpPr>
          <p:cNvPr id="37" name="Picture Placeholder 36">
            <a:extLst>
              <a:ext uri="{FF2B5EF4-FFF2-40B4-BE49-F238E27FC236}">
                <a16:creationId xmlns:a16="http://schemas.microsoft.com/office/drawing/2014/main" xmlns="" id="{23F13C95-7EC0-46C5-B61E-3433ADE448AA}"/>
              </a:ext>
            </a:extLst>
          </p:cNvPr>
          <p:cNvSpPr>
            <a:spLocks noGrp="1"/>
          </p:cNvSpPr>
          <p:nvPr>
            <p:ph type="pic" sz="quarter" idx="17"/>
          </p:nvPr>
        </p:nvSpPr>
        <p:spPr>
          <a:xfrm>
            <a:off x="9192233" y="1863302"/>
            <a:ext cx="2177861" cy="2177949"/>
          </a:xfrm>
          <a:custGeom>
            <a:avLst/>
            <a:gdLst>
              <a:gd name="connsiteX0" fmla="*/ 1092694 w 2177861"/>
              <a:gd name="connsiteY0" fmla="*/ 1 h 2177949"/>
              <a:gd name="connsiteX1" fmla="*/ 1292765 w 2177861"/>
              <a:gd name="connsiteY1" fmla="*/ 82148 h 2177949"/>
              <a:gd name="connsiteX2" fmla="*/ 2094475 w 2177861"/>
              <a:gd name="connsiteY2" fmla="*/ 878909 h 2177949"/>
              <a:gd name="connsiteX3" fmla="*/ 2095713 w 2177861"/>
              <a:gd name="connsiteY3" fmla="*/ 1278539 h 2177949"/>
              <a:gd name="connsiteX4" fmla="*/ 1284725 w 2177861"/>
              <a:gd name="connsiteY4" fmla="*/ 2094564 h 2177949"/>
              <a:gd name="connsiteX5" fmla="*/ 885096 w 2177861"/>
              <a:gd name="connsiteY5" fmla="*/ 2095801 h 2177949"/>
              <a:gd name="connsiteX6" fmla="*/ 83386 w 2177861"/>
              <a:gd name="connsiteY6" fmla="*/ 1299040 h 2177949"/>
              <a:gd name="connsiteX7" fmla="*/ 82148 w 2177861"/>
              <a:gd name="connsiteY7" fmla="*/ 899411 h 2177949"/>
              <a:gd name="connsiteX8" fmla="*/ 893136 w 2177861"/>
              <a:gd name="connsiteY8" fmla="*/ 83386 h 2177949"/>
              <a:gd name="connsiteX9" fmla="*/ 1092694 w 2177861"/>
              <a:gd name="connsiteY9" fmla="*/ 1 h 2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861" h="2177949">
                <a:moveTo>
                  <a:pt x="1092694" y="1"/>
                </a:moveTo>
                <a:cubicBezTo>
                  <a:pt x="1165013" y="-223"/>
                  <a:pt x="1237417" y="27142"/>
                  <a:pt x="1292765" y="82148"/>
                </a:cubicBezTo>
                <a:lnTo>
                  <a:pt x="2094475" y="878909"/>
                </a:lnTo>
                <a:cubicBezTo>
                  <a:pt x="2205172" y="988922"/>
                  <a:pt x="2205726" y="1167842"/>
                  <a:pt x="2095713" y="1278539"/>
                </a:cubicBezTo>
                <a:lnTo>
                  <a:pt x="1284725" y="2094564"/>
                </a:lnTo>
                <a:cubicBezTo>
                  <a:pt x="1174712" y="2205260"/>
                  <a:pt x="995792" y="2205814"/>
                  <a:pt x="885096" y="2095801"/>
                </a:cubicBezTo>
                <a:lnTo>
                  <a:pt x="83386" y="1299040"/>
                </a:lnTo>
                <a:cubicBezTo>
                  <a:pt x="-27311" y="1189027"/>
                  <a:pt x="-27865" y="1010107"/>
                  <a:pt x="82148" y="899411"/>
                </a:cubicBezTo>
                <a:lnTo>
                  <a:pt x="893136" y="83386"/>
                </a:lnTo>
                <a:cubicBezTo>
                  <a:pt x="948143" y="28037"/>
                  <a:pt x="1020376" y="225"/>
                  <a:pt x="1092694" y="1"/>
                </a:cubicBezTo>
                <a:close/>
              </a:path>
            </a:pathLst>
          </a:custGeom>
          <a:solidFill>
            <a:schemeClr val="tx1">
              <a:lumMod val="10000"/>
              <a:lumOff val="90000"/>
            </a:schemeClr>
          </a:solidFill>
        </p:spPr>
        <p:txBody>
          <a:bodyPr wrap="square" bIns="274320" anchor="ctr" anchorCtr="1">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8878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B6CEAD-6C4C-46CF-ADB1-280DD35AEF6B}" type="datetime1">
              <a:rPr lang="id-ID" smtClean="0"/>
              <a:pPr/>
              <a:t>03/09/2024</a:t>
            </a:fld>
            <a:endParaRPr lang="id-ID"/>
          </a:p>
        </p:txBody>
      </p:sp>
      <p:sp>
        <p:nvSpPr>
          <p:cNvPr id="4" name="页脚占位符 3"/>
          <p:cNvSpPr>
            <a:spLocks noGrp="1"/>
          </p:cNvSpPr>
          <p:nvPr>
            <p:ph type="ftr" sz="quarter" idx="11"/>
          </p:nvPr>
        </p:nvSpPr>
        <p:spPr/>
        <p:txBody>
          <a:bodyPr/>
          <a:lstStyle/>
          <a:p>
            <a:endParaRPr lang="id-ID"/>
          </a:p>
        </p:txBody>
      </p:sp>
      <p:sp>
        <p:nvSpPr>
          <p:cNvPr id="5" name="灯片编号占位符 4"/>
          <p:cNvSpPr>
            <a:spLocks noGrp="1"/>
          </p:cNvSpPr>
          <p:nvPr>
            <p:ph type="sldNum" sz="quarter" idx="12"/>
          </p:nvPr>
        </p:nvSpPr>
        <p:spPr/>
        <p:txBody>
          <a:bodyPr/>
          <a:lstStyle/>
          <a:p>
            <a:fld id="{506C500B-1BCB-452B-802D-F943D569753B}" type="slidenum">
              <a:rPr lang="id-ID" smtClean="0"/>
              <a:pPr/>
              <a:t>‹#›</a:t>
            </a:fld>
            <a:endParaRPr lang="id-ID"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6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xmlns="" id="{E26F7F60-F927-4500-BDF1-1AF956C2F380}"/>
              </a:ext>
            </a:extLst>
          </p:cNvPr>
          <p:cNvSpPr>
            <a:spLocks noGrp="1"/>
          </p:cNvSpPr>
          <p:nvPr>
            <p:ph type="pic" sz="quarter" idx="14"/>
          </p:nvPr>
        </p:nvSpPr>
        <p:spPr>
          <a:xfrm>
            <a:off x="2914650" y="676275"/>
            <a:ext cx="2133600" cy="31146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xmlns="" id="{C49C9A25-1E43-44AC-B52E-A3DA0A4DF3D9}"/>
              </a:ext>
            </a:extLst>
          </p:cNvPr>
          <p:cNvSpPr>
            <a:spLocks noGrp="1"/>
          </p:cNvSpPr>
          <p:nvPr>
            <p:ph type="pic" sz="quarter" idx="16"/>
          </p:nvPr>
        </p:nvSpPr>
        <p:spPr>
          <a:xfrm>
            <a:off x="9439275" y="676275"/>
            <a:ext cx="2133600" cy="31146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2" name="Picture Placeholder 16">
            <a:extLst>
              <a:ext uri="{FF2B5EF4-FFF2-40B4-BE49-F238E27FC236}">
                <a16:creationId xmlns:a16="http://schemas.microsoft.com/office/drawing/2014/main" xmlns="" id="{09DDEB5B-497D-4A46-8E5F-8E51B4C484CB}"/>
              </a:ext>
            </a:extLst>
          </p:cNvPr>
          <p:cNvSpPr>
            <a:spLocks noGrp="1"/>
          </p:cNvSpPr>
          <p:nvPr>
            <p:ph type="pic" sz="quarter" idx="15"/>
          </p:nvPr>
        </p:nvSpPr>
        <p:spPr>
          <a:xfrm>
            <a:off x="6229348" y="676275"/>
            <a:ext cx="2133600" cy="31146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685905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327E2804-5EC8-47FE-867F-A396C3B9809A}"/>
              </a:ext>
            </a:extLst>
          </p:cNvPr>
          <p:cNvSpPr>
            <a:spLocks noGrp="1"/>
          </p:cNvSpPr>
          <p:nvPr>
            <p:ph type="pic" sz="quarter" idx="14"/>
          </p:nvPr>
        </p:nvSpPr>
        <p:spPr>
          <a:xfrm>
            <a:off x="0" y="0"/>
            <a:ext cx="812590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644630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9_L 7">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xmlns="" id="{05FD0C98-4EA6-425D-99D4-E7E0F3337D89}"/>
              </a:ext>
            </a:extLst>
          </p:cNvPr>
          <p:cNvSpPr>
            <a:spLocks noGrp="1"/>
          </p:cNvSpPr>
          <p:nvPr>
            <p:ph type="pic" sz="quarter" idx="14"/>
          </p:nvPr>
        </p:nvSpPr>
        <p:spPr>
          <a:xfrm>
            <a:off x="0" y="0"/>
            <a:ext cx="389572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Text Placeholder 3">
            <a:extLst>
              <a:ext uri="{FF2B5EF4-FFF2-40B4-BE49-F238E27FC236}">
                <a16:creationId xmlns:a16="http://schemas.microsoft.com/office/drawing/2014/main" xmlns="" id="{0DB0D5EE-B694-4B1D-9CA0-4D0C1B414625}"/>
              </a:ext>
            </a:extLst>
          </p:cNvPr>
          <p:cNvSpPr>
            <a:spLocks noGrp="1"/>
          </p:cNvSpPr>
          <p:nvPr>
            <p:ph type="body" sz="half" idx="2" hasCustomPrompt="1"/>
          </p:nvPr>
        </p:nvSpPr>
        <p:spPr>
          <a:xfrm>
            <a:off x="4546600" y="1161801"/>
            <a:ext cx="7121525"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a:extLst>
              <a:ext uri="{FF2B5EF4-FFF2-40B4-BE49-F238E27FC236}">
                <a16:creationId xmlns:a16="http://schemas.microsoft.com/office/drawing/2014/main" xmlns="" id="{0F9525E4-62AD-41B8-872C-6323A8B58181}"/>
              </a:ext>
            </a:extLst>
          </p:cNvPr>
          <p:cNvSpPr>
            <a:spLocks noGrp="1"/>
          </p:cNvSpPr>
          <p:nvPr>
            <p:ph type="title" hasCustomPrompt="1"/>
          </p:nvPr>
        </p:nvSpPr>
        <p:spPr>
          <a:xfrm>
            <a:off x="4546600" y="455085"/>
            <a:ext cx="7121525"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010842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E61B5829-14FE-4BD0-B41B-9EB50B175386}"/>
              </a:ext>
            </a:extLst>
          </p:cNvPr>
          <p:cNvSpPr>
            <a:spLocks noGrp="1"/>
          </p:cNvSpPr>
          <p:nvPr>
            <p:ph type="pic" sz="quarter" idx="15"/>
          </p:nvPr>
        </p:nvSpPr>
        <p:spPr>
          <a:xfrm>
            <a:off x="0" y="0"/>
            <a:ext cx="5024387" cy="6858000"/>
          </a:xfrm>
          <a:custGeom>
            <a:avLst/>
            <a:gdLst>
              <a:gd name="connsiteX0" fmla="*/ 0 w 5024387"/>
              <a:gd name="connsiteY0" fmla="*/ 0 h 6858000"/>
              <a:gd name="connsiteX1" fmla="*/ 3895725 w 5024387"/>
              <a:gd name="connsiteY1" fmla="*/ 0 h 6858000"/>
              <a:gd name="connsiteX2" fmla="*/ 5024387 w 5024387"/>
              <a:gd name="connsiteY2" fmla="*/ 0 h 6858000"/>
              <a:gd name="connsiteX3" fmla="*/ 5024387 w 5024387"/>
              <a:gd name="connsiteY3" fmla="*/ 6858000 h 6858000"/>
              <a:gd name="connsiteX4" fmla="*/ 3895725 w 5024387"/>
              <a:gd name="connsiteY4" fmla="*/ 6858000 h 6858000"/>
              <a:gd name="connsiteX5" fmla="*/ 0 w 50243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4387" h="6858000">
                <a:moveTo>
                  <a:pt x="0" y="0"/>
                </a:moveTo>
                <a:lnTo>
                  <a:pt x="3895725" y="0"/>
                </a:lnTo>
                <a:lnTo>
                  <a:pt x="5024387" y="0"/>
                </a:lnTo>
                <a:lnTo>
                  <a:pt x="5024387" y="6858000"/>
                </a:lnTo>
                <a:lnTo>
                  <a:pt x="38957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xmlns="" id="{0DB0D5EE-B694-4B1D-9CA0-4D0C1B414625}"/>
              </a:ext>
            </a:extLst>
          </p:cNvPr>
          <p:cNvSpPr>
            <a:spLocks noGrp="1"/>
          </p:cNvSpPr>
          <p:nvPr>
            <p:ph type="body" sz="half" idx="2" hasCustomPrompt="1"/>
          </p:nvPr>
        </p:nvSpPr>
        <p:spPr>
          <a:xfrm>
            <a:off x="5573026" y="1161801"/>
            <a:ext cx="609509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xmlns="" id="{0F9525E4-62AD-41B8-872C-6323A8B58181}"/>
              </a:ext>
            </a:extLst>
          </p:cNvPr>
          <p:cNvSpPr>
            <a:spLocks noGrp="1"/>
          </p:cNvSpPr>
          <p:nvPr>
            <p:ph type="title" hasCustomPrompt="1"/>
          </p:nvPr>
        </p:nvSpPr>
        <p:spPr>
          <a:xfrm>
            <a:off x="5573026" y="455085"/>
            <a:ext cx="6095099"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4211036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E61B5829-14FE-4BD0-B41B-9EB50B175386}"/>
              </a:ext>
            </a:extLst>
          </p:cNvPr>
          <p:cNvSpPr>
            <a:spLocks noGrp="1"/>
          </p:cNvSpPr>
          <p:nvPr>
            <p:ph type="pic" sz="quarter" idx="15"/>
          </p:nvPr>
        </p:nvSpPr>
        <p:spPr>
          <a:xfrm>
            <a:off x="0" y="0"/>
            <a:ext cx="6092792" cy="6858000"/>
          </a:xfrm>
          <a:custGeom>
            <a:avLst/>
            <a:gdLst>
              <a:gd name="connsiteX0" fmla="*/ 0 w 5024387"/>
              <a:gd name="connsiteY0" fmla="*/ 0 h 6858000"/>
              <a:gd name="connsiteX1" fmla="*/ 3895725 w 5024387"/>
              <a:gd name="connsiteY1" fmla="*/ 0 h 6858000"/>
              <a:gd name="connsiteX2" fmla="*/ 5024387 w 5024387"/>
              <a:gd name="connsiteY2" fmla="*/ 0 h 6858000"/>
              <a:gd name="connsiteX3" fmla="*/ 5024387 w 5024387"/>
              <a:gd name="connsiteY3" fmla="*/ 6858000 h 6858000"/>
              <a:gd name="connsiteX4" fmla="*/ 3895725 w 5024387"/>
              <a:gd name="connsiteY4" fmla="*/ 6858000 h 6858000"/>
              <a:gd name="connsiteX5" fmla="*/ 0 w 50243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4387" h="6858000">
                <a:moveTo>
                  <a:pt x="0" y="0"/>
                </a:moveTo>
                <a:lnTo>
                  <a:pt x="3895725" y="0"/>
                </a:lnTo>
                <a:lnTo>
                  <a:pt x="5024387" y="0"/>
                </a:lnTo>
                <a:lnTo>
                  <a:pt x="5024387" y="6858000"/>
                </a:lnTo>
                <a:lnTo>
                  <a:pt x="38957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xmlns="" id="{0DB0D5EE-B694-4B1D-9CA0-4D0C1B414625}"/>
              </a:ext>
            </a:extLst>
          </p:cNvPr>
          <p:cNvSpPr>
            <a:spLocks noGrp="1"/>
          </p:cNvSpPr>
          <p:nvPr>
            <p:ph type="body" sz="half" idx="2" hasCustomPrompt="1"/>
          </p:nvPr>
        </p:nvSpPr>
        <p:spPr>
          <a:xfrm>
            <a:off x="6589486" y="1161801"/>
            <a:ext cx="507863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xmlns="" id="{0F9525E4-62AD-41B8-872C-6323A8B58181}"/>
              </a:ext>
            </a:extLst>
          </p:cNvPr>
          <p:cNvSpPr>
            <a:spLocks noGrp="1"/>
          </p:cNvSpPr>
          <p:nvPr>
            <p:ph type="title" hasCustomPrompt="1"/>
          </p:nvPr>
        </p:nvSpPr>
        <p:spPr>
          <a:xfrm>
            <a:off x="6589486" y="455085"/>
            <a:ext cx="5078639"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2561270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_L 7">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785D0F82-5A11-458D-B755-547EC462D29E}"/>
              </a:ext>
            </a:extLst>
          </p:cNvPr>
          <p:cNvSpPr>
            <a:spLocks noGrp="1"/>
          </p:cNvSpPr>
          <p:nvPr>
            <p:ph type="pic" sz="quarter" idx="15"/>
          </p:nvPr>
        </p:nvSpPr>
        <p:spPr>
          <a:xfrm>
            <a:off x="5092700" y="2171699"/>
            <a:ext cx="2022475" cy="2022475"/>
          </a:xfrm>
          <a:custGeom>
            <a:avLst/>
            <a:gdLst>
              <a:gd name="connsiteX0" fmla="*/ 1009650 w 2022475"/>
              <a:gd name="connsiteY0" fmla="*/ 0 h 2022475"/>
              <a:gd name="connsiteX1" fmla="*/ 2022475 w 2022475"/>
              <a:gd name="connsiteY1" fmla="*/ 1012825 h 2022475"/>
              <a:gd name="connsiteX2" fmla="*/ 1012825 w 2022475"/>
              <a:gd name="connsiteY2" fmla="*/ 2022475 h 2022475"/>
              <a:gd name="connsiteX3" fmla="*/ 0 w 2022475"/>
              <a:gd name="connsiteY3" fmla="*/ 1009650 h 2022475"/>
            </a:gdLst>
            <a:ahLst/>
            <a:cxnLst>
              <a:cxn ang="0">
                <a:pos x="connsiteX0" y="connsiteY0"/>
              </a:cxn>
              <a:cxn ang="0">
                <a:pos x="connsiteX1" y="connsiteY1"/>
              </a:cxn>
              <a:cxn ang="0">
                <a:pos x="connsiteX2" y="connsiteY2"/>
              </a:cxn>
              <a:cxn ang="0">
                <a:pos x="connsiteX3" y="connsiteY3"/>
              </a:cxn>
            </a:cxnLst>
            <a:rect l="l" t="t" r="r" b="b"/>
            <a:pathLst>
              <a:path w="2022475" h="2022475">
                <a:moveTo>
                  <a:pt x="1009650" y="0"/>
                </a:moveTo>
                <a:lnTo>
                  <a:pt x="2022475" y="1012825"/>
                </a:lnTo>
                <a:lnTo>
                  <a:pt x="1012825" y="2022475"/>
                </a:lnTo>
                <a:lnTo>
                  <a:pt x="0" y="100965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2" name="Picture Placeholder 21">
            <a:extLst>
              <a:ext uri="{FF2B5EF4-FFF2-40B4-BE49-F238E27FC236}">
                <a16:creationId xmlns:a16="http://schemas.microsoft.com/office/drawing/2014/main" xmlns="" id="{448C317A-FCFE-406A-96C8-1E08D66B1BC8}"/>
              </a:ext>
            </a:extLst>
          </p:cNvPr>
          <p:cNvSpPr>
            <a:spLocks noGrp="1"/>
          </p:cNvSpPr>
          <p:nvPr>
            <p:ph type="pic" sz="quarter" idx="16"/>
          </p:nvPr>
        </p:nvSpPr>
        <p:spPr>
          <a:xfrm>
            <a:off x="6134100" y="3221036"/>
            <a:ext cx="2022475" cy="2022475"/>
          </a:xfrm>
          <a:custGeom>
            <a:avLst/>
            <a:gdLst>
              <a:gd name="connsiteX0" fmla="*/ 1009650 w 2022475"/>
              <a:gd name="connsiteY0" fmla="*/ 0 h 2022475"/>
              <a:gd name="connsiteX1" fmla="*/ 2022475 w 2022475"/>
              <a:gd name="connsiteY1" fmla="*/ 1012825 h 2022475"/>
              <a:gd name="connsiteX2" fmla="*/ 1012825 w 2022475"/>
              <a:gd name="connsiteY2" fmla="*/ 2022475 h 2022475"/>
              <a:gd name="connsiteX3" fmla="*/ 0 w 2022475"/>
              <a:gd name="connsiteY3" fmla="*/ 1009650 h 2022475"/>
            </a:gdLst>
            <a:ahLst/>
            <a:cxnLst>
              <a:cxn ang="0">
                <a:pos x="connsiteX0" y="connsiteY0"/>
              </a:cxn>
              <a:cxn ang="0">
                <a:pos x="connsiteX1" y="connsiteY1"/>
              </a:cxn>
              <a:cxn ang="0">
                <a:pos x="connsiteX2" y="connsiteY2"/>
              </a:cxn>
              <a:cxn ang="0">
                <a:pos x="connsiteX3" y="connsiteY3"/>
              </a:cxn>
            </a:cxnLst>
            <a:rect l="l" t="t" r="r" b="b"/>
            <a:pathLst>
              <a:path w="2022475" h="2022475">
                <a:moveTo>
                  <a:pt x="1009650" y="0"/>
                </a:moveTo>
                <a:lnTo>
                  <a:pt x="2022475" y="1012825"/>
                </a:lnTo>
                <a:lnTo>
                  <a:pt x="1012825" y="2022475"/>
                </a:lnTo>
                <a:lnTo>
                  <a:pt x="0" y="100965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1" name="Picture Placeholder 20">
            <a:extLst>
              <a:ext uri="{FF2B5EF4-FFF2-40B4-BE49-F238E27FC236}">
                <a16:creationId xmlns:a16="http://schemas.microsoft.com/office/drawing/2014/main" xmlns="" id="{4F1DB12C-0690-4FD5-B0CD-2A8832685A11}"/>
              </a:ext>
            </a:extLst>
          </p:cNvPr>
          <p:cNvSpPr>
            <a:spLocks noGrp="1"/>
          </p:cNvSpPr>
          <p:nvPr>
            <p:ph type="pic" sz="quarter" idx="17"/>
          </p:nvPr>
        </p:nvSpPr>
        <p:spPr>
          <a:xfrm>
            <a:off x="4043219" y="3221036"/>
            <a:ext cx="2022475" cy="2022475"/>
          </a:xfrm>
          <a:custGeom>
            <a:avLst/>
            <a:gdLst>
              <a:gd name="connsiteX0" fmla="*/ 1009650 w 2022475"/>
              <a:gd name="connsiteY0" fmla="*/ 0 h 2022475"/>
              <a:gd name="connsiteX1" fmla="*/ 2022475 w 2022475"/>
              <a:gd name="connsiteY1" fmla="*/ 1012825 h 2022475"/>
              <a:gd name="connsiteX2" fmla="*/ 1012825 w 2022475"/>
              <a:gd name="connsiteY2" fmla="*/ 2022475 h 2022475"/>
              <a:gd name="connsiteX3" fmla="*/ 0 w 2022475"/>
              <a:gd name="connsiteY3" fmla="*/ 1009650 h 2022475"/>
            </a:gdLst>
            <a:ahLst/>
            <a:cxnLst>
              <a:cxn ang="0">
                <a:pos x="connsiteX0" y="connsiteY0"/>
              </a:cxn>
              <a:cxn ang="0">
                <a:pos x="connsiteX1" y="connsiteY1"/>
              </a:cxn>
              <a:cxn ang="0">
                <a:pos x="connsiteX2" y="connsiteY2"/>
              </a:cxn>
              <a:cxn ang="0">
                <a:pos x="connsiteX3" y="connsiteY3"/>
              </a:cxn>
            </a:cxnLst>
            <a:rect l="l" t="t" r="r" b="b"/>
            <a:pathLst>
              <a:path w="2022475" h="2022475">
                <a:moveTo>
                  <a:pt x="1009650" y="0"/>
                </a:moveTo>
                <a:lnTo>
                  <a:pt x="2022475" y="1012825"/>
                </a:lnTo>
                <a:lnTo>
                  <a:pt x="1012825" y="2022475"/>
                </a:lnTo>
                <a:lnTo>
                  <a:pt x="0" y="100965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4" name="Text Placeholder 3">
            <a:extLst>
              <a:ext uri="{FF2B5EF4-FFF2-40B4-BE49-F238E27FC236}">
                <a16:creationId xmlns:a16="http://schemas.microsoft.com/office/drawing/2014/main" xmlns=""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2">
            <a:extLst>
              <a:ext uri="{FF2B5EF4-FFF2-40B4-BE49-F238E27FC236}">
                <a16:creationId xmlns:a16="http://schemas.microsoft.com/office/drawing/2014/main" xmlns=""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579346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327E2804-5EC8-47FE-867F-A396C3B9809A}"/>
              </a:ext>
            </a:extLst>
          </p:cNvPr>
          <p:cNvSpPr>
            <a:spLocks noGrp="1"/>
          </p:cNvSpPr>
          <p:nvPr>
            <p:ph type="pic" sz="quarter" idx="14"/>
          </p:nvPr>
        </p:nvSpPr>
        <p:spPr>
          <a:xfrm>
            <a:off x="2009774" y="0"/>
            <a:ext cx="501967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87510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327E2804-5EC8-47FE-867F-A396C3B9809A}"/>
              </a:ext>
            </a:extLst>
          </p:cNvPr>
          <p:cNvSpPr>
            <a:spLocks noGrp="1"/>
          </p:cNvSpPr>
          <p:nvPr>
            <p:ph type="pic" sz="quarter" idx="14"/>
          </p:nvPr>
        </p:nvSpPr>
        <p:spPr>
          <a:xfrm>
            <a:off x="1" y="0"/>
            <a:ext cx="2997724"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660522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2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327E2804-5EC8-47FE-867F-A396C3B9809A}"/>
              </a:ext>
            </a:extLst>
          </p:cNvPr>
          <p:cNvSpPr>
            <a:spLocks noGrp="1"/>
          </p:cNvSpPr>
          <p:nvPr>
            <p:ph type="pic" sz="quarter" idx="14"/>
          </p:nvPr>
        </p:nvSpPr>
        <p:spPr>
          <a:xfrm>
            <a:off x="1" y="0"/>
            <a:ext cx="4387849"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0" name="Text Placeholder 3">
            <a:extLst>
              <a:ext uri="{FF2B5EF4-FFF2-40B4-BE49-F238E27FC236}">
                <a16:creationId xmlns:a16="http://schemas.microsoft.com/office/drawing/2014/main" xmlns="" id="{168C44BF-DDE7-426F-950D-49DFE1681B47}"/>
              </a:ext>
            </a:extLst>
          </p:cNvPr>
          <p:cNvSpPr>
            <a:spLocks noGrp="1"/>
          </p:cNvSpPr>
          <p:nvPr>
            <p:ph type="body" sz="half" idx="2" hasCustomPrompt="1"/>
          </p:nvPr>
        </p:nvSpPr>
        <p:spPr>
          <a:xfrm>
            <a:off x="4851400" y="1161801"/>
            <a:ext cx="6816726"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1" name="Title 2">
            <a:extLst>
              <a:ext uri="{FF2B5EF4-FFF2-40B4-BE49-F238E27FC236}">
                <a16:creationId xmlns:a16="http://schemas.microsoft.com/office/drawing/2014/main" xmlns="" id="{3F8C5A74-B128-4691-B1EA-D702067AACCB}"/>
              </a:ext>
            </a:extLst>
          </p:cNvPr>
          <p:cNvSpPr>
            <a:spLocks noGrp="1"/>
          </p:cNvSpPr>
          <p:nvPr>
            <p:ph type="title" hasCustomPrompt="1"/>
          </p:nvPr>
        </p:nvSpPr>
        <p:spPr>
          <a:xfrm>
            <a:off x="4851400" y="455085"/>
            <a:ext cx="6816726"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500787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2_L 7">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xmlns="" id="{76E3BB6B-A442-41D8-80D8-2DA098501B3C}"/>
              </a:ext>
            </a:extLst>
          </p:cNvPr>
          <p:cNvSpPr>
            <a:spLocks noGrp="1"/>
          </p:cNvSpPr>
          <p:nvPr>
            <p:ph type="pic" sz="quarter" idx="15"/>
          </p:nvPr>
        </p:nvSpPr>
        <p:spPr>
          <a:xfrm>
            <a:off x="2997725" y="0"/>
            <a:ext cx="3104692"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9" name="Text Placeholder 3">
            <a:extLst>
              <a:ext uri="{FF2B5EF4-FFF2-40B4-BE49-F238E27FC236}">
                <a16:creationId xmlns:a16="http://schemas.microsoft.com/office/drawing/2014/main" xmlns="" id="{EB91704F-A0F3-4FF6-B826-617926CDFA62}"/>
              </a:ext>
            </a:extLst>
          </p:cNvPr>
          <p:cNvSpPr>
            <a:spLocks noGrp="1"/>
          </p:cNvSpPr>
          <p:nvPr>
            <p:ph type="body" sz="half" idx="2" hasCustomPrompt="1"/>
          </p:nvPr>
        </p:nvSpPr>
        <p:spPr>
          <a:xfrm>
            <a:off x="6565902" y="1161801"/>
            <a:ext cx="5102224"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0" name="Title 2">
            <a:extLst>
              <a:ext uri="{FF2B5EF4-FFF2-40B4-BE49-F238E27FC236}">
                <a16:creationId xmlns:a16="http://schemas.microsoft.com/office/drawing/2014/main" xmlns="" id="{24C503E0-ECE7-4B64-B785-D8A5BB8D5EAC}"/>
              </a:ext>
            </a:extLst>
          </p:cNvPr>
          <p:cNvSpPr>
            <a:spLocks noGrp="1"/>
          </p:cNvSpPr>
          <p:nvPr>
            <p:ph type="title" hasCustomPrompt="1"/>
          </p:nvPr>
        </p:nvSpPr>
        <p:spPr>
          <a:xfrm>
            <a:off x="6565902" y="455085"/>
            <a:ext cx="5102224"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12689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9_L 7">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xmlns="" id="{05FD0C98-4EA6-425D-99D4-E7E0F3337D89}"/>
              </a:ext>
            </a:extLst>
          </p:cNvPr>
          <p:cNvSpPr>
            <a:spLocks noGrp="1"/>
          </p:cNvSpPr>
          <p:nvPr>
            <p:ph type="pic" sz="quarter" idx="14"/>
          </p:nvPr>
        </p:nvSpPr>
        <p:spPr>
          <a:xfrm>
            <a:off x="0" y="0"/>
            <a:ext cx="389572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Text Placeholder 3">
            <a:extLst>
              <a:ext uri="{FF2B5EF4-FFF2-40B4-BE49-F238E27FC236}">
                <a16:creationId xmlns:a16="http://schemas.microsoft.com/office/drawing/2014/main" xmlns="" id="{0DB0D5EE-B694-4B1D-9CA0-4D0C1B414625}"/>
              </a:ext>
            </a:extLst>
          </p:cNvPr>
          <p:cNvSpPr>
            <a:spLocks noGrp="1"/>
          </p:cNvSpPr>
          <p:nvPr>
            <p:ph type="body" sz="half" idx="2" hasCustomPrompt="1"/>
          </p:nvPr>
        </p:nvSpPr>
        <p:spPr>
          <a:xfrm>
            <a:off x="4546600" y="1161801"/>
            <a:ext cx="7121525"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a:extLst>
              <a:ext uri="{FF2B5EF4-FFF2-40B4-BE49-F238E27FC236}">
                <a16:creationId xmlns:a16="http://schemas.microsoft.com/office/drawing/2014/main" xmlns="" id="{0F9525E4-62AD-41B8-872C-6323A8B58181}"/>
              </a:ext>
            </a:extLst>
          </p:cNvPr>
          <p:cNvSpPr>
            <a:spLocks noGrp="1"/>
          </p:cNvSpPr>
          <p:nvPr>
            <p:ph type="title" hasCustomPrompt="1"/>
          </p:nvPr>
        </p:nvSpPr>
        <p:spPr>
          <a:xfrm>
            <a:off x="4546600" y="455085"/>
            <a:ext cx="7121525"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745341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327E2804-5EC8-47FE-867F-A396C3B9809A}"/>
              </a:ext>
            </a:extLst>
          </p:cNvPr>
          <p:cNvSpPr>
            <a:spLocks noGrp="1"/>
          </p:cNvSpPr>
          <p:nvPr>
            <p:ph type="pic" sz="quarter" idx="14"/>
          </p:nvPr>
        </p:nvSpPr>
        <p:spPr>
          <a:xfrm>
            <a:off x="0" y="3467100"/>
            <a:ext cx="12192000" cy="33909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Text Placeholder 3">
            <a:extLst>
              <a:ext uri="{FF2B5EF4-FFF2-40B4-BE49-F238E27FC236}">
                <a16:creationId xmlns:a16="http://schemas.microsoft.com/office/drawing/2014/main" xmlns=""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5" name="Title 2">
            <a:extLst>
              <a:ext uri="{FF2B5EF4-FFF2-40B4-BE49-F238E27FC236}">
                <a16:creationId xmlns:a16="http://schemas.microsoft.com/office/drawing/2014/main" xmlns=""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205456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5_L 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61CEC62-5D64-462E-9F69-056CB11D4AA8}"/>
              </a:ext>
            </a:extLst>
          </p:cNvPr>
          <p:cNvSpPr>
            <a:spLocks noGrp="1"/>
          </p:cNvSpPr>
          <p:nvPr>
            <p:ph type="pic" sz="quarter" idx="15"/>
          </p:nvPr>
        </p:nvSpPr>
        <p:spPr>
          <a:xfrm>
            <a:off x="-1" y="-1"/>
            <a:ext cx="6629400" cy="6858000"/>
          </a:xfrm>
          <a:custGeom>
            <a:avLst/>
            <a:gdLst>
              <a:gd name="connsiteX0" fmla="*/ 0 w 6629400"/>
              <a:gd name="connsiteY0" fmla="*/ 0 h 6858000"/>
              <a:gd name="connsiteX1" fmla="*/ 221275 w 6629400"/>
              <a:gd name="connsiteY1" fmla="*/ 0 h 6858000"/>
              <a:gd name="connsiteX2" fmla="*/ 3533775 w 6629400"/>
              <a:gd name="connsiteY2" fmla="*/ 0 h 6858000"/>
              <a:gd name="connsiteX3" fmla="*/ 3788742 w 6629400"/>
              <a:gd name="connsiteY3" fmla="*/ 0 h 6858000"/>
              <a:gd name="connsiteX4" fmla="*/ 6629400 w 6629400"/>
              <a:gd name="connsiteY4" fmla="*/ 6858000 h 6858000"/>
              <a:gd name="connsiteX5" fmla="*/ 3533775 w 6629400"/>
              <a:gd name="connsiteY5" fmla="*/ 6858000 h 6858000"/>
              <a:gd name="connsiteX6" fmla="*/ 3061933 w 6629400"/>
              <a:gd name="connsiteY6" fmla="*/ 6858000 h 6858000"/>
              <a:gd name="connsiteX7" fmla="*/ 0 w 6629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0" h="6858000">
                <a:moveTo>
                  <a:pt x="0" y="0"/>
                </a:moveTo>
                <a:lnTo>
                  <a:pt x="221275" y="0"/>
                </a:lnTo>
                <a:lnTo>
                  <a:pt x="3533775" y="0"/>
                </a:lnTo>
                <a:lnTo>
                  <a:pt x="3788742" y="0"/>
                </a:lnTo>
                <a:lnTo>
                  <a:pt x="6629400" y="6858000"/>
                </a:lnTo>
                <a:lnTo>
                  <a:pt x="3533775" y="6858000"/>
                </a:lnTo>
                <a:lnTo>
                  <a:pt x="3061933"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xmlns="" id="{4DB3ED79-6CED-40DD-A8C3-3339B7DFF651}"/>
              </a:ext>
            </a:extLst>
          </p:cNvPr>
          <p:cNvSpPr>
            <a:spLocks noGrp="1"/>
          </p:cNvSpPr>
          <p:nvPr>
            <p:ph type="body" sz="half" idx="2" hasCustomPrompt="1"/>
          </p:nvPr>
        </p:nvSpPr>
        <p:spPr>
          <a:xfrm>
            <a:off x="5080000" y="1161801"/>
            <a:ext cx="6589486"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7" name="Title 2">
            <a:extLst>
              <a:ext uri="{FF2B5EF4-FFF2-40B4-BE49-F238E27FC236}">
                <a16:creationId xmlns:a16="http://schemas.microsoft.com/office/drawing/2014/main" xmlns="" id="{5E19CCBB-5E96-489E-8335-1EFF9874C499}"/>
              </a:ext>
            </a:extLst>
          </p:cNvPr>
          <p:cNvSpPr>
            <a:spLocks noGrp="1"/>
          </p:cNvSpPr>
          <p:nvPr>
            <p:ph type="title" hasCustomPrompt="1"/>
          </p:nvPr>
        </p:nvSpPr>
        <p:spPr>
          <a:xfrm>
            <a:off x="5080000" y="455085"/>
            <a:ext cx="6589486"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996037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B61CEC62-5D64-462E-9F69-056CB11D4AA8}"/>
              </a:ext>
            </a:extLst>
          </p:cNvPr>
          <p:cNvSpPr>
            <a:spLocks noGrp="1"/>
          </p:cNvSpPr>
          <p:nvPr>
            <p:ph type="pic" sz="quarter" idx="14"/>
          </p:nvPr>
        </p:nvSpPr>
        <p:spPr>
          <a:xfrm>
            <a:off x="5929460" y="-1"/>
            <a:ext cx="2922309" cy="24038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Picture Placeholder 16">
            <a:extLst>
              <a:ext uri="{FF2B5EF4-FFF2-40B4-BE49-F238E27FC236}">
                <a16:creationId xmlns:a16="http://schemas.microsoft.com/office/drawing/2014/main" xmlns="" id="{C30A2FCA-0EDF-4DC9-BFC8-322202051BAE}"/>
              </a:ext>
            </a:extLst>
          </p:cNvPr>
          <p:cNvSpPr>
            <a:spLocks noGrp="1"/>
          </p:cNvSpPr>
          <p:nvPr>
            <p:ph type="pic" sz="quarter" idx="15"/>
          </p:nvPr>
        </p:nvSpPr>
        <p:spPr>
          <a:xfrm>
            <a:off x="5929460" y="2648931"/>
            <a:ext cx="2922309" cy="420906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Picture Placeholder 16">
            <a:extLst>
              <a:ext uri="{FF2B5EF4-FFF2-40B4-BE49-F238E27FC236}">
                <a16:creationId xmlns:a16="http://schemas.microsoft.com/office/drawing/2014/main" xmlns="" id="{7398557F-8550-4CA4-8F21-0C92A3EA6556}"/>
              </a:ext>
            </a:extLst>
          </p:cNvPr>
          <p:cNvSpPr>
            <a:spLocks noGrp="1"/>
          </p:cNvSpPr>
          <p:nvPr>
            <p:ph type="pic" sz="quarter" idx="16"/>
          </p:nvPr>
        </p:nvSpPr>
        <p:spPr>
          <a:xfrm>
            <a:off x="9068587" y="0"/>
            <a:ext cx="3123414" cy="4110087"/>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xmlns="" id="{8D12C769-0EE2-4357-B3B0-11F133C5680E}"/>
              </a:ext>
            </a:extLst>
          </p:cNvPr>
          <p:cNvSpPr>
            <a:spLocks noGrp="1"/>
          </p:cNvSpPr>
          <p:nvPr>
            <p:ph type="pic" sz="quarter" idx="17"/>
          </p:nvPr>
        </p:nvSpPr>
        <p:spPr>
          <a:xfrm>
            <a:off x="9068586" y="4279770"/>
            <a:ext cx="3123414" cy="25782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724173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5_L 7">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xmlns="" id="{B61CEC62-5D64-462E-9F69-056CB11D4AA8}"/>
              </a:ext>
            </a:extLst>
          </p:cNvPr>
          <p:cNvSpPr>
            <a:spLocks noGrp="1"/>
          </p:cNvSpPr>
          <p:nvPr>
            <p:ph type="pic" sz="quarter" idx="14"/>
          </p:nvPr>
        </p:nvSpPr>
        <p:spPr>
          <a:xfrm>
            <a:off x="3356840" y="-1"/>
            <a:ext cx="2922309" cy="24038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 name="Picture Placeholder 16">
            <a:extLst>
              <a:ext uri="{FF2B5EF4-FFF2-40B4-BE49-F238E27FC236}">
                <a16:creationId xmlns:a16="http://schemas.microsoft.com/office/drawing/2014/main" xmlns="" id="{C30A2FCA-0EDF-4DC9-BFC8-322202051BAE}"/>
              </a:ext>
            </a:extLst>
          </p:cNvPr>
          <p:cNvSpPr>
            <a:spLocks noGrp="1"/>
          </p:cNvSpPr>
          <p:nvPr>
            <p:ph type="pic" sz="quarter" idx="15"/>
          </p:nvPr>
        </p:nvSpPr>
        <p:spPr>
          <a:xfrm>
            <a:off x="3356840" y="2648931"/>
            <a:ext cx="2922309" cy="420906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Picture Placeholder 16">
            <a:extLst>
              <a:ext uri="{FF2B5EF4-FFF2-40B4-BE49-F238E27FC236}">
                <a16:creationId xmlns:a16="http://schemas.microsoft.com/office/drawing/2014/main" xmlns="" id="{7398557F-8550-4CA4-8F21-0C92A3EA6556}"/>
              </a:ext>
            </a:extLst>
          </p:cNvPr>
          <p:cNvSpPr>
            <a:spLocks noGrp="1"/>
          </p:cNvSpPr>
          <p:nvPr>
            <p:ph type="pic" sz="quarter" idx="16"/>
          </p:nvPr>
        </p:nvSpPr>
        <p:spPr>
          <a:xfrm>
            <a:off x="0" y="0"/>
            <a:ext cx="3123414" cy="4110087"/>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xmlns="" id="{8D12C769-0EE2-4357-B3B0-11F133C5680E}"/>
              </a:ext>
            </a:extLst>
          </p:cNvPr>
          <p:cNvSpPr>
            <a:spLocks noGrp="1"/>
          </p:cNvSpPr>
          <p:nvPr>
            <p:ph type="pic" sz="quarter" idx="17"/>
          </p:nvPr>
        </p:nvSpPr>
        <p:spPr>
          <a:xfrm>
            <a:off x="0" y="4279770"/>
            <a:ext cx="3123414" cy="25782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19866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L 7">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xmlns="" id="{9E6CD1C2-FF4A-41A6-89BC-EBF9D38FCBE6}"/>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xmlns="" id="{32AF803A-0721-4AD2-A6EA-A46870441302}"/>
              </a:ext>
            </a:extLst>
          </p:cNvPr>
          <p:cNvSpPr>
            <a:spLocks noGrp="1"/>
          </p:cNvSpPr>
          <p:nvPr>
            <p:ph type="pic" sz="quarter" idx="15"/>
          </p:nvPr>
        </p:nvSpPr>
        <p:spPr>
          <a:xfrm>
            <a:off x="1557338" y="1620866"/>
            <a:ext cx="3638550" cy="364807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326540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L 7">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xmlns="" id="{5FC91F5C-09DB-40ED-969B-0C9401BFF799}"/>
              </a:ext>
            </a:extLst>
          </p:cNvPr>
          <p:cNvSpPr>
            <a:spLocks noGrp="1"/>
          </p:cNvSpPr>
          <p:nvPr>
            <p:ph type="pic" sz="quarter" idx="14"/>
          </p:nvPr>
        </p:nvSpPr>
        <p:spPr>
          <a:xfrm>
            <a:off x="3252248" y="452487"/>
            <a:ext cx="3167406" cy="1677972"/>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Picture Placeholder 16">
            <a:extLst>
              <a:ext uri="{FF2B5EF4-FFF2-40B4-BE49-F238E27FC236}">
                <a16:creationId xmlns:a16="http://schemas.microsoft.com/office/drawing/2014/main" xmlns="" id="{F56C7120-E91A-4DCC-95A5-35C7D77D4EC2}"/>
              </a:ext>
            </a:extLst>
          </p:cNvPr>
          <p:cNvSpPr>
            <a:spLocks noGrp="1"/>
          </p:cNvSpPr>
          <p:nvPr>
            <p:ph type="pic" sz="quarter" idx="15"/>
          </p:nvPr>
        </p:nvSpPr>
        <p:spPr>
          <a:xfrm>
            <a:off x="3252248" y="2300140"/>
            <a:ext cx="3167406" cy="1677971"/>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xmlns="" id="{0DDBACF8-291D-47E3-BCDA-69BC0E0894F5}"/>
              </a:ext>
            </a:extLst>
          </p:cNvPr>
          <p:cNvSpPr>
            <a:spLocks noGrp="1"/>
          </p:cNvSpPr>
          <p:nvPr>
            <p:ph type="pic" sz="quarter" idx="16"/>
          </p:nvPr>
        </p:nvSpPr>
        <p:spPr>
          <a:xfrm>
            <a:off x="6617616" y="452487"/>
            <a:ext cx="2705494" cy="35256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Picture Placeholder 16">
            <a:extLst>
              <a:ext uri="{FF2B5EF4-FFF2-40B4-BE49-F238E27FC236}">
                <a16:creationId xmlns:a16="http://schemas.microsoft.com/office/drawing/2014/main" xmlns="" id="{05676549-4D90-402B-9BB2-298EBA7D4F71}"/>
              </a:ext>
            </a:extLst>
          </p:cNvPr>
          <p:cNvSpPr>
            <a:spLocks noGrp="1"/>
          </p:cNvSpPr>
          <p:nvPr>
            <p:ph type="pic" sz="quarter" idx="17"/>
          </p:nvPr>
        </p:nvSpPr>
        <p:spPr>
          <a:xfrm>
            <a:off x="9521072" y="452486"/>
            <a:ext cx="2337848" cy="59436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Picture Placeholder 16">
            <a:extLst>
              <a:ext uri="{FF2B5EF4-FFF2-40B4-BE49-F238E27FC236}">
                <a16:creationId xmlns:a16="http://schemas.microsoft.com/office/drawing/2014/main" xmlns="" id="{FFCBE86A-9366-4173-9196-E8095E59FBCD}"/>
              </a:ext>
            </a:extLst>
          </p:cNvPr>
          <p:cNvSpPr>
            <a:spLocks noGrp="1"/>
          </p:cNvSpPr>
          <p:nvPr>
            <p:ph type="pic" sz="quarter" idx="18"/>
          </p:nvPr>
        </p:nvSpPr>
        <p:spPr>
          <a:xfrm>
            <a:off x="3252248" y="4147792"/>
            <a:ext cx="6070862" cy="224829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6721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7_L 7">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xmlns="" id="{F56C7120-E91A-4DCC-95A5-35C7D77D4EC2}"/>
              </a:ext>
            </a:extLst>
          </p:cNvPr>
          <p:cNvSpPr>
            <a:spLocks noGrp="1"/>
          </p:cNvSpPr>
          <p:nvPr>
            <p:ph type="pic" sz="quarter" idx="15"/>
          </p:nvPr>
        </p:nvSpPr>
        <p:spPr>
          <a:xfrm>
            <a:off x="11186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6" name="Picture Placeholder 16">
            <a:extLst>
              <a:ext uri="{FF2B5EF4-FFF2-40B4-BE49-F238E27FC236}">
                <a16:creationId xmlns:a16="http://schemas.microsoft.com/office/drawing/2014/main" xmlns="" id="{65616585-7B6D-4F91-9D7C-E202A86C3519}"/>
              </a:ext>
            </a:extLst>
          </p:cNvPr>
          <p:cNvSpPr>
            <a:spLocks noGrp="1"/>
          </p:cNvSpPr>
          <p:nvPr>
            <p:ph type="pic" sz="quarter" idx="16"/>
          </p:nvPr>
        </p:nvSpPr>
        <p:spPr>
          <a:xfrm>
            <a:off x="36713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5" name="Picture Placeholder 16">
            <a:extLst>
              <a:ext uri="{FF2B5EF4-FFF2-40B4-BE49-F238E27FC236}">
                <a16:creationId xmlns:a16="http://schemas.microsoft.com/office/drawing/2014/main" xmlns="" id="{20A7077A-DAFE-4A04-9CED-E26AA13D1C97}"/>
              </a:ext>
            </a:extLst>
          </p:cNvPr>
          <p:cNvSpPr>
            <a:spLocks noGrp="1"/>
          </p:cNvSpPr>
          <p:nvPr>
            <p:ph type="pic" sz="quarter" idx="17"/>
          </p:nvPr>
        </p:nvSpPr>
        <p:spPr>
          <a:xfrm>
            <a:off x="62240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6" name="Picture Placeholder 16">
            <a:extLst>
              <a:ext uri="{FF2B5EF4-FFF2-40B4-BE49-F238E27FC236}">
                <a16:creationId xmlns:a16="http://schemas.microsoft.com/office/drawing/2014/main" xmlns="" id="{55E4FEDD-0C14-4AE3-8C52-7876C438CA76}"/>
              </a:ext>
            </a:extLst>
          </p:cNvPr>
          <p:cNvSpPr>
            <a:spLocks noGrp="1"/>
          </p:cNvSpPr>
          <p:nvPr>
            <p:ph type="pic" sz="quarter" idx="18"/>
          </p:nvPr>
        </p:nvSpPr>
        <p:spPr>
          <a:xfrm>
            <a:off x="8776748" y="1871515"/>
            <a:ext cx="2291302" cy="313863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7" name="Text Placeholder 3">
            <a:extLst>
              <a:ext uri="{FF2B5EF4-FFF2-40B4-BE49-F238E27FC236}">
                <a16:creationId xmlns:a16="http://schemas.microsoft.com/office/drawing/2014/main" xmlns=""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8" name="Title 2">
            <a:extLst>
              <a:ext uri="{FF2B5EF4-FFF2-40B4-BE49-F238E27FC236}">
                <a16:creationId xmlns:a16="http://schemas.microsoft.com/office/drawing/2014/main" xmlns=""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054359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8_L 7">
    <p:spTree>
      <p:nvGrpSpPr>
        <p:cNvPr id="1" name=""/>
        <p:cNvGrpSpPr/>
        <p:nvPr/>
      </p:nvGrpSpPr>
      <p:grpSpPr>
        <a:xfrm>
          <a:off x="0" y="0"/>
          <a:ext cx="0" cy="0"/>
          <a:chOff x="0" y="0"/>
          <a:chExt cx="0" cy="0"/>
        </a:xfrm>
      </p:grpSpPr>
      <p:sp>
        <p:nvSpPr>
          <p:cNvPr id="27" name="Text Placeholder 3">
            <a:extLst>
              <a:ext uri="{FF2B5EF4-FFF2-40B4-BE49-F238E27FC236}">
                <a16:creationId xmlns:a16="http://schemas.microsoft.com/office/drawing/2014/main" xmlns=""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8" name="Title 2">
            <a:extLst>
              <a:ext uri="{FF2B5EF4-FFF2-40B4-BE49-F238E27FC236}">
                <a16:creationId xmlns:a16="http://schemas.microsoft.com/office/drawing/2014/main" xmlns=""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7" name="Picture Placeholder 16">
            <a:extLst>
              <a:ext uri="{FF2B5EF4-FFF2-40B4-BE49-F238E27FC236}">
                <a16:creationId xmlns:a16="http://schemas.microsoft.com/office/drawing/2014/main" xmlns="" id="{F1D29B01-5E12-481E-B774-9642F6FB96A7}"/>
              </a:ext>
            </a:extLst>
          </p:cNvPr>
          <p:cNvSpPr>
            <a:spLocks noGrp="1"/>
          </p:cNvSpPr>
          <p:nvPr>
            <p:ph type="pic" sz="quarter" idx="15"/>
          </p:nvPr>
        </p:nvSpPr>
        <p:spPr>
          <a:xfrm>
            <a:off x="1118647" y="1871515"/>
            <a:ext cx="3024727" cy="394826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xmlns="" id="{11314059-9A32-47BF-914D-7CF9CA52DAD7}"/>
              </a:ext>
            </a:extLst>
          </p:cNvPr>
          <p:cNvSpPr>
            <a:spLocks noGrp="1"/>
          </p:cNvSpPr>
          <p:nvPr>
            <p:ph type="pic" sz="quarter" idx="16"/>
          </p:nvPr>
        </p:nvSpPr>
        <p:spPr>
          <a:xfrm>
            <a:off x="4576222" y="1871515"/>
            <a:ext cx="3024727" cy="394826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1" name="Picture Placeholder 16">
            <a:extLst>
              <a:ext uri="{FF2B5EF4-FFF2-40B4-BE49-F238E27FC236}">
                <a16:creationId xmlns:a16="http://schemas.microsoft.com/office/drawing/2014/main" xmlns="" id="{45B4E641-664C-4AB0-AF31-D555D983E3F8}"/>
              </a:ext>
            </a:extLst>
          </p:cNvPr>
          <p:cNvSpPr>
            <a:spLocks noGrp="1"/>
          </p:cNvSpPr>
          <p:nvPr>
            <p:ph type="pic" sz="quarter" idx="17"/>
          </p:nvPr>
        </p:nvSpPr>
        <p:spPr>
          <a:xfrm>
            <a:off x="8024272" y="1871515"/>
            <a:ext cx="3024727" cy="394826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297443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8_L 7">
    <p:spTree>
      <p:nvGrpSpPr>
        <p:cNvPr id="1" name=""/>
        <p:cNvGrpSpPr/>
        <p:nvPr/>
      </p:nvGrpSpPr>
      <p:grpSpPr>
        <a:xfrm>
          <a:off x="0" y="0"/>
          <a:ext cx="0" cy="0"/>
          <a:chOff x="0" y="0"/>
          <a:chExt cx="0" cy="0"/>
        </a:xfrm>
      </p:grpSpPr>
      <p:sp>
        <p:nvSpPr>
          <p:cNvPr id="27" name="Text Placeholder 3">
            <a:extLst>
              <a:ext uri="{FF2B5EF4-FFF2-40B4-BE49-F238E27FC236}">
                <a16:creationId xmlns:a16="http://schemas.microsoft.com/office/drawing/2014/main" xmlns=""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8" name="Title 2">
            <a:extLst>
              <a:ext uri="{FF2B5EF4-FFF2-40B4-BE49-F238E27FC236}">
                <a16:creationId xmlns:a16="http://schemas.microsoft.com/office/drawing/2014/main" xmlns=""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6" name="Picture Placeholder 16">
            <a:extLst>
              <a:ext uri="{FF2B5EF4-FFF2-40B4-BE49-F238E27FC236}">
                <a16:creationId xmlns:a16="http://schemas.microsoft.com/office/drawing/2014/main" xmlns="" id="{3731CDC9-9C65-4F54-9116-CDF41405954B}"/>
              </a:ext>
            </a:extLst>
          </p:cNvPr>
          <p:cNvSpPr>
            <a:spLocks noGrp="1"/>
          </p:cNvSpPr>
          <p:nvPr>
            <p:ph type="pic" sz="quarter" idx="15"/>
          </p:nvPr>
        </p:nvSpPr>
        <p:spPr>
          <a:xfrm>
            <a:off x="0" y="1871515"/>
            <a:ext cx="4059936" cy="342438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2" name="Picture Placeholder 16">
            <a:extLst>
              <a:ext uri="{FF2B5EF4-FFF2-40B4-BE49-F238E27FC236}">
                <a16:creationId xmlns:a16="http://schemas.microsoft.com/office/drawing/2014/main" xmlns="" id="{5EF3A4C5-A5C2-4D0B-A98C-3852A3A4D565}"/>
              </a:ext>
            </a:extLst>
          </p:cNvPr>
          <p:cNvSpPr>
            <a:spLocks noGrp="1"/>
          </p:cNvSpPr>
          <p:nvPr>
            <p:ph type="pic" sz="quarter" idx="16"/>
          </p:nvPr>
        </p:nvSpPr>
        <p:spPr>
          <a:xfrm>
            <a:off x="4059936" y="1871514"/>
            <a:ext cx="4059936" cy="342438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23" name="Picture Placeholder 16">
            <a:extLst>
              <a:ext uri="{FF2B5EF4-FFF2-40B4-BE49-F238E27FC236}">
                <a16:creationId xmlns:a16="http://schemas.microsoft.com/office/drawing/2014/main" xmlns="" id="{62B3132B-DC96-4EFA-A012-20F071488406}"/>
              </a:ext>
            </a:extLst>
          </p:cNvPr>
          <p:cNvSpPr>
            <a:spLocks noGrp="1"/>
          </p:cNvSpPr>
          <p:nvPr>
            <p:ph type="pic" sz="quarter" idx="17"/>
          </p:nvPr>
        </p:nvSpPr>
        <p:spPr>
          <a:xfrm>
            <a:off x="8119872" y="1871514"/>
            <a:ext cx="4059936" cy="342438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63690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0_L 7">
    <p:spTree>
      <p:nvGrpSpPr>
        <p:cNvPr id="1" name=""/>
        <p:cNvGrpSpPr/>
        <p:nvPr/>
      </p:nvGrpSpPr>
      <p:grpSpPr>
        <a:xfrm>
          <a:off x="0" y="0"/>
          <a:ext cx="0" cy="0"/>
          <a:chOff x="0" y="0"/>
          <a:chExt cx="0" cy="0"/>
        </a:xfrm>
      </p:grpSpPr>
      <p:sp>
        <p:nvSpPr>
          <p:cNvPr id="23" name="Picture Placeholder 16">
            <a:extLst>
              <a:ext uri="{FF2B5EF4-FFF2-40B4-BE49-F238E27FC236}">
                <a16:creationId xmlns:a16="http://schemas.microsoft.com/office/drawing/2014/main" xmlns="" id="{62B3132B-DC96-4EFA-A012-20F071488406}"/>
              </a:ext>
            </a:extLst>
          </p:cNvPr>
          <p:cNvSpPr>
            <a:spLocks noGrp="1"/>
          </p:cNvSpPr>
          <p:nvPr>
            <p:ph type="pic" sz="quarter" idx="17"/>
          </p:nvPr>
        </p:nvSpPr>
        <p:spPr>
          <a:xfrm>
            <a:off x="0" y="0"/>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7" name="Picture Placeholder 16">
            <a:extLst>
              <a:ext uri="{FF2B5EF4-FFF2-40B4-BE49-F238E27FC236}">
                <a16:creationId xmlns:a16="http://schemas.microsoft.com/office/drawing/2014/main" xmlns="" id="{D36AF169-CDB5-4620-B9E2-73E31DDE8F52}"/>
              </a:ext>
            </a:extLst>
          </p:cNvPr>
          <p:cNvSpPr>
            <a:spLocks noGrp="1"/>
          </p:cNvSpPr>
          <p:nvPr>
            <p:ph type="pic" sz="quarter" idx="18"/>
          </p:nvPr>
        </p:nvSpPr>
        <p:spPr>
          <a:xfrm>
            <a:off x="3044952" y="-1"/>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Picture Placeholder 16">
            <a:extLst>
              <a:ext uri="{FF2B5EF4-FFF2-40B4-BE49-F238E27FC236}">
                <a16:creationId xmlns:a16="http://schemas.microsoft.com/office/drawing/2014/main" xmlns="" id="{FDF9CFB7-A490-4168-8C4A-6CD8C4EB1C8B}"/>
              </a:ext>
            </a:extLst>
          </p:cNvPr>
          <p:cNvSpPr>
            <a:spLocks noGrp="1"/>
          </p:cNvSpPr>
          <p:nvPr>
            <p:ph type="pic" sz="quarter" idx="19"/>
          </p:nvPr>
        </p:nvSpPr>
        <p:spPr>
          <a:xfrm>
            <a:off x="6089904" y="-2"/>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9" name="Picture Placeholder 16">
            <a:extLst>
              <a:ext uri="{FF2B5EF4-FFF2-40B4-BE49-F238E27FC236}">
                <a16:creationId xmlns:a16="http://schemas.microsoft.com/office/drawing/2014/main" xmlns="" id="{6E87B2CA-27C1-43A7-964D-BBC601E25DE5}"/>
              </a:ext>
            </a:extLst>
          </p:cNvPr>
          <p:cNvSpPr>
            <a:spLocks noGrp="1"/>
          </p:cNvSpPr>
          <p:nvPr>
            <p:ph type="pic" sz="quarter" idx="20"/>
          </p:nvPr>
        </p:nvSpPr>
        <p:spPr>
          <a:xfrm>
            <a:off x="9134856" y="-3"/>
            <a:ext cx="3044952" cy="388983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35830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5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3" name="Title 2">
            <a:extLst>
              <a:ext uri="{FF2B5EF4-FFF2-40B4-BE49-F238E27FC236}">
                <a16:creationId xmlns:a16="http://schemas.microsoft.com/office/drawing/2014/main" xmlns=""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xmlns="" id="{F3CE1EA4-F4FC-4322-BB32-994D3F0A1A4F}"/>
              </a:ext>
            </a:extLst>
          </p:cNvPr>
          <p:cNvSpPr>
            <a:spLocks noGrp="1"/>
          </p:cNvSpPr>
          <p:nvPr>
            <p:ph type="pic" sz="quarter" idx="34"/>
          </p:nvPr>
        </p:nvSpPr>
        <p:spPr>
          <a:xfrm>
            <a:off x="1040795" y="2307223"/>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5" name="Picture Placeholder 14">
            <a:extLst>
              <a:ext uri="{FF2B5EF4-FFF2-40B4-BE49-F238E27FC236}">
                <a16:creationId xmlns:a16="http://schemas.microsoft.com/office/drawing/2014/main" xmlns="" id="{6C1B6889-72BC-426A-B22B-C8D06FD4E234}"/>
              </a:ext>
            </a:extLst>
          </p:cNvPr>
          <p:cNvSpPr>
            <a:spLocks noGrp="1"/>
          </p:cNvSpPr>
          <p:nvPr>
            <p:ph type="pic" sz="quarter" idx="35"/>
          </p:nvPr>
        </p:nvSpPr>
        <p:spPr>
          <a:xfrm>
            <a:off x="3742721"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6" name="Picture Placeholder 15">
            <a:extLst>
              <a:ext uri="{FF2B5EF4-FFF2-40B4-BE49-F238E27FC236}">
                <a16:creationId xmlns:a16="http://schemas.microsoft.com/office/drawing/2014/main" xmlns="" id="{19CB1CAF-89C9-4A79-A8F2-2EA828426BDB}"/>
              </a:ext>
            </a:extLst>
          </p:cNvPr>
          <p:cNvSpPr>
            <a:spLocks noGrp="1"/>
          </p:cNvSpPr>
          <p:nvPr>
            <p:ph type="pic" sz="quarter" idx="36"/>
          </p:nvPr>
        </p:nvSpPr>
        <p:spPr>
          <a:xfrm>
            <a:off x="6444646"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7" name="Picture Placeholder 16">
            <a:extLst>
              <a:ext uri="{FF2B5EF4-FFF2-40B4-BE49-F238E27FC236}">
                <a16:creationId xmlns:a16="http://schemas.microsoft.com/office/drawing/2014/main" xmlns="" id="{B23393E5-79A7-49D3-BCCB-36BD5325B6BF}"/>
              </a:ext>
            </a:extLst>
          </p:cNvPr>
          <p:cNvSpPr>
            <a:spLocks noGrp="1"/>
          </p:cNvSpPr>
          <p:nvPr>
            <p:ph type="pic" sz="quarter" idx="37"/>
          </p:nvPr>
        </p:nvSpPr>
        <p:spPr>
          <a:xfrm>
            <a:off x="9146571" y="2307222"/>
            <a:ext cx="2007204" cy="2007202"/>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052080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9_L 7">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xmlns="" id="{2359B958-D469-4CCE-8EB5-7F51CEC8498A}"/>
              </a:ext>
            </a:extLst>
          </p:cNvPr>
          <p:cNvSpPr>
            <a:spLocks noGrp="1"/>
          </p:cNvSpPr>
          <p:nvPr>
            <p:ph type="pic" sz="quarter" idx="15"/>
          </p:nvPr>
        </p:nvSpPr>
        <p:spPr>
          <a:xfrm>
            <a:off x="0" y="3419476"/>
            <a:ext cx="4059936" cy="34385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8" name="Picture Placeholder 16">
            <a:extLst>
              <a:ext uri="{FF2B5EF4-FFF2-40B4-BE49-F238E27FC236}">
                <a16:creationId xmlns:a16="http://schemas.microsoft.com/office/drawing/2014/main" xmlns="" id="{DF213B79-639D-47BC-8104-F56422E0DC96}"/>
              </a:ext>
            </a:extLst>
          </p:cNvPr>
          <p:cNvSpPr>
            <a:spLocks noGrp="1"/>
          </p:cNvSpPr>
          <p:nvPr>
            <p:ph type="pic" sz="quarter" idx="16"/>
          </p:nvPr>
        </p:nvSpPr>
        <p:spPr>
          <a:xfrm>
            <a:off x="4059936" y="3419475"/>
            <a:ext cx="4059936" cy="34385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9" name="Picture Placeholder 16">
            <a:extLst>
              <a:ext uri="{FF2B5EF4-FFF2-40B4-BE49-F238E27FC236}">
                <a16:creationId xmlns:a16="http://schemas.microsoft.com/office/drawing/2014/main" xmlns="" id="{9EBCBCB6-D8BF-4105-8124-045E1E1159E4}"/>
              </a:ext>
            </a:extLst>
          </p:cNvPr>
          <p:cNvSpPr>
            <a:spLocks noGrp="1"/>
          </p:cNvSpPr>
          <p:nvPr>
            <p:ph type="pic" sz="quarter" idx="17"/>
          </p:nvPr>
        </p:nvSpPr>
        <p:spPr>
          <a:xfrm>
            <a:off x="8119872" y="3419475"/>
            <a:ext cx="4059936" cy="343852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5" name="Text Placeholder 3">
            <a:extLst>
              <a:ext uri="{FF2B5EF4-FFF2-40B4-BE49-F238E27FC236}">
                <a16:creationId xmlns:a16="http://schemas.microsoft.com/office/drawing/2014/main" xmlns="" id="{7239C0ED-0232-4606-A63D-398AF662B3C0}"/>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2">
            <a:extLst>
              <a:ext uri="{FF2B5EF4-FFF2-40B4-BE49-F238E27FC236}">
                <a16:creationId xmlns:a16="http://schemas.microsoft.com/office/drawing/2014/main" xmlns="" id="{4A7026FD-3B84-400E-B19C-12AF96CDD10A}"/>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672363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L 7">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xmlns="" id="{B6AFFC4C-A82E-4215-986D-E3C10B225C50}"/>
              </a:ext>
            </a:extLst>
          </p:cNvPr>
          <p:cNvSpPr>
            <a:spLocks noGrp="1"/>
          </p:cNvSpPr>
          <p:nvPr>
            <p:ph type="pic" sz="quarter" idx="17"/>
          </p:nvPr>
        </p:nvSpPr>
        <p:spPr>
          <a:xfrm>
            <a:off x="7748337" y="0"/>
            <a:ext cx="4443663"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554753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L 7">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xmlns="" id="{B6AFFC4C-A82E-4215-986D-E3C10B225C50}"/>
              </a:ext>
            </a:extLst>
          </p:cNvPr>
          <p:cNvSpPr>
            <a:spLocks noGrp="1"/>
          </p:cNvSpPr>
          <p:nvPr>
            <p:ph type="pic" sz="quarter" idx="17"/>
          </p:nvPr>
        </p:nvSpPr>
        <p:spPr>
          <a:xfrm>
            <a:off x="0" y="0"/>
            <a:ext cx="5678905"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Text Placeholder 3">
            <a:extLst>
              <a:ext uri="{FF2B5EF4-FFF2-40B4-BE49-F238E27FC236}">
                <a16:creationId xmlns:a16="http://schemas.microsoft.com/office/drawing/2014/main" xmlns="" id="{4DB3ED79-6CED-40DD-A8C3-3339B7DFF651}"/>
              </a:ext>
            </a:extLst>
          </p:cNvPr>
          <p:cNvSpPr>
            <a:spLocks noGrp="1"/>
          </p:cNvSpPr>
          <p:nvPr>
            <p:ph type="body" sz="half" idx="2" hasCustomPrompt="1"/>
          </p:nvPr>
        </p:nvSpPr>
        <p:spPr>
          <a:xfrm>
            <a:off x="6110514" y="1161801"/>
            <a:ext cx="5558972"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0" name="Title 2">
            <a:extLst>
              <a:ext uri="{FF2B5EF4-FFF2-40B4-BE49-F238E27FC236}">
                <a16:creationId xmlns:a16="http://schemas.microsoft.com/office/drawing/2014/main" xmlns="" id="{5E19CCBB-5E96-489E-8335-1EFF9874C499}"/>
              </a:ext>
            </a:extLst>
          </p:cNvPr>
          <p:cNvSpPr>
            <a:spLocks noGrp="1"/>
          </p:cNvSpPr>
          <p:nvPr>
            <p:ph type="title" hasCustomPrompt="1"/>
          </p:nvPr>
        </p:nvSpPr>
        <p:spPr>
          <a:xfrm>
            <a:off x="6110514" y="455085"/>
            <a:ext cx="5558972"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1174130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0_L 7">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xmlns="" id="{8AEBF797-76D8-422C-8B45-2B0B0238335B}"/>
              </a:ext>
            </a:extLst>
          </p:cNvPr>
          <p:cNvSpPr>
            <a:spLocks noGrp="1"/>
          </p:cNvSpPr>
          <p:nvPr>
            <p:ph type="pic" sz="quarter" idx="18"/>
          </p:nvPr>
        </p:nvSpPr>
        <p:spPr>
          <a:xfrm>
            <a:off x="5188017" y="2916454"/>
            <a:ext cx="2569945" cy="3941546"/>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xmlns="" id="{20AC2437-B615-4ACB-847A-ADEDCF8D7D04}"/>
              </a:ext>
            </a:extLst>
          </p:cNvPr>
          <p:cNvSpPr>
            <a:spLocks noGrp="1"/>
          </p:cNvSpPr>
          <p:nvPr>
            <p:ph type="pic" sz="quarter" idx="17"/>
          </p:nvPr>
        </p:nvSpPr>
        <p:spPr>
          <a:xfrm>
            <a:off x="7757962" y="0"/>
            <a:ext cx="4434038"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4272201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8_L 7">
    <p:spTree>
      <p:nvGrpSpPr>
        <p:cNvPr id="1" name=""/>
        <p:cNvGrpSpPr/>
        <p:nvPr/>
      </p:nvGrpSpPr>
      <p:grpSpPr>
        <a:xfrm>
          <a:off x="0" y="0"/>
          <a:ext cx="0" cy="0"/>
          <a:chOff x="0" y="0"/>
          <a:chExt cx="0" cy="0"/>
        </a:xfrm>
      </p:grpSpPr>
      <p:sp>
        <p:nvSpPr>
          <p:cNvPr id="40" name="Picture Placeholder 16">
            <a:extLst>
              <a:ext uri="{FF2B5EF4-FFF2-40B4-BE49-F238E27FC236}">
                <a16:creationId xmlns:a16="http://schemas.microsoft.com/office/drawing/2014/main" xmlns="" id="{DED8A601-858F-450F-BB67-E9B1830D2580}"/>
              </a:ext>
            </a:extLst>
          </p:cNvPr>
          <p:cNvSpPr>
            <a:spLocks noGrp="1"/>
          </p:cNvSpPr>
          <p:nvPr>
            <p:ph type="pic" sz="quarter" idx="14"/>
          </p:nvPr>
        </p:nvSpPr>
        <p:spPr>
          <a:xfrm>
            <a:off x="0" y="0"/>
            <a:ext cx="12192000" cy="6858000"/>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41" name="Picture Placeholder 16">
            <a:extLst>
              <a:ext uri="{FF2B5EF4-FFF2-40B4-BE49-F238E27FC236}">
                <a16:creationId xmlns:a16="http://schemas.microsoft.com/office/drawing/2014/main" xmlns="" id="{05966FB1-4138-4FAA-B810-6EB537C860B2}"/>
              </a:ext>
            </a:extLst>
          </p:cNvPr>
          <p:cNvSpPr>
            <a:spLocks noGrp="1"/>
          </p:cNvSpPr>
          <p:nvPr>
            <p:ph type="pic" sz="quarter" idx="15"/>
          </p:nvPr>
        </p:nvSpPr>
        <p:spPr>
          <a:xfrm>
            <a:off x="1480009" y="791851"/>
            <a:ext cx="2300139" cy="2318994"/>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594029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L 7">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xmlns="" id="{DF4A5B78-FECE-401E-8735-9D5BA32AC473}"/>
              </a:ext>
            </a:extLst>
          </p:cNvPr>
          <p:cNvSpPr>
            <a:spLocks noGrp="1"/>
          </p:cNvSpPr>
          <p:nvPr>
            <p:ph type="pic" sz="quarter" idx="34"/>
          </p:nvPr>
        </p:nvSpPr>
        <p:spPr>
          <a:xfrm>
            <a:off x="5009067"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6" name="Picture Placeholder 10">
            <a:extLst>
              <a:ext uri="{FF2B5EF4-FFF2-40B4-BE49-F238E27FC236}">
                <a16:creationId xmlns:a16="http://schemas.microsoft.com/office/drawing/2014/main" xmlns="" id="{A3B795DA-1665-4957-AB98-E031D0950D6D}"/>
              </a:ext>
            </a:extLst>
          </p:cNvPr>
          <p:cNvSpPr>
            <a:spLocks noGrp="1"/>
          </p:cNvSpPr>
          <p:nvPr>
            <p:ph type="pic" sz="quarter" idx="35"/>
          </p:nvPr>
        </p:nvSpPr>
        <p:spPr>
          <a:xfrm>
            <a:off x="1308859"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7" name="Picture Placeholder 10">
            <a:extLst>
              <a:ext uri="{FF2B5EF4-FFF2-40B4-BE49-F238E27FC236}">
                <a16:creationId xmlns:a16="http://schemas.microsoft.com/office/drawing/2014/main" xmlns="" id="{0FAC0B32-DD59-495D-BA90-0945F6B0F97B}"/>
              </a:ext>
            </a:extLst>
          </p:cNvPr>
          <p:cNvSpPr>
            <a:spLocks noGrp="1"/>
          </p:cNvSpPr>
          <p:nvPr>
            <p:ph type="pic" sz="quarter" idx="36"/>
          </p:nvPr>
        </p:nvSpPr>
        <p:spPr>
          <a:xfrm>
            <a:off x="8684816" y="981075"/>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97651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6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xmlns="" id="{D584030D-B06C-4963-B05D-D37209057F4A}"/>
              </a:ext>
            </a:extLst>
          </p:cNvPr>
          <p:cNvSpPr>
            <a:spLocks noGrp="1"/>
          </p:cNvSpPr>
          <p:nvPr>
            <p:ph type="pic" sz="quarter" idx="18"/>
          </p:nvPr>
        </p:nvSpPr>
        <p:spPr>
          <a:xfrm>
            <a:off x="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xmlns="" id="{1B4649B0-141C-4328-AD01-5D50EA166743}"/>
              </a:ext>
            </a:extLst>
          </p:cNvPr>
          <p:cNvSpPr>
            <a:spLocks noGrp="1"/>
          </p:cNvSpPr>
          <p:nvPr>
            <p:ph type="pic" sz="quarter" idx="20"/>
          </p:nvPr>
        </p:nvSpPr>
        <p:spPr>
          <a:xfrm>
            <a:off x="611505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7" name="Picture Placeholder 16">
            <a:extLst>
              <a:ext uri="{FF2B5EF4-FFF2-40B4-BE49-F238E27FC236}">
                <a16:creationId xmlns:a16="http://schemas.microsoft.com/office/drawing/2014/main" xmlns="" id="{E141EF62-4251-4369-AB79-6B8B08CAAE84}"/>
              </a:ext>
            </a:extLst>
          </p:cNvPr>
          <p:cNvSpPr>
            <a:spLocks noGrp="1"/>
          </p:cNvSpPr>
          <p:nvPr>
            <p:ph type="pic" sz="quarter" idx="23"/>
          </p:nvPr>
        </p:nvSpPr>
        <p:spPr>
          <a:xfrm>
            <a:off x="3057525" y="341947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xmlns="" id="{A75D6332-C765-46BC-9FA4-10631DE6B4D9}"/>
              </a:ext>
            </a:extLst>
          </p:cNvPr>
          <p:cNvSpPr>
            <a:spLocks noGrp="1"/>
          </p:cNvSpPr>
          <p:nvPr>
            <p:ph type="pic" sz="quarter" idx="25"/>
          </p:nvPr>
        </p:nvSpPr>
        <p:spPr>
          <a:xfrm>
            <a:off x="9172575" y="341947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385176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7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xmlns="" id="{D584030D-B06C-4963-B05D-D37209057F4A}"/>
              </a:ext>
            </a:extLst>
          </p:cNvPr>
          <p:cNvSpPr>
            <a:spLocks noGrp="1"/>
          </p:cNvSpPr>
          <p:nvPr>
            <p:ph type="pic" sz="quarter" idx="18"/>
          </p:nvPr>
        </p:nvSpPr>
        <p:spPr>
          <a:xfrm>
            <a:off x="0" y="0"/>
            <a:ext cx="6096000"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xmlns="" id="{436C17B3-6D59-4C23-930A-BB062B78C45C}"/>
              </a:ext>
            </a:extLst>
          </p:cNvPr>
          <p:cNvSpPr>
            <a:spLocks noGrp="1"/>
          </p:cNvSpPr>
          <p:nvPr>
            <p:ph type="pic" sz="quarter" idx="19"/>
          </p:nvPr>
        </p:nvSpPr>
        <p:spPr>
          <a:xfrm>
            <a:off x="6096000" y="3419475"/>
            <a:ext cx="6096000"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4221416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0_L 7">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xmlns="" id="{CF281BA7-8893-4B8C-8CE6-5EF573DA7826}"/>
              </a:ext>
            </a:extLst>
          </p:cNvPr>
          <p:cNvSpPr>
            <a:spLocks noGrp="1"/>
          </p:cNvSpPr>
          <p:nvPr>
            <p:ph type="pic" sz="quarter" idx="35"/>
          </p:nvPr>
        </p:nvSpPr>
        <p:spPr>
          <a:xfrm>
            <a:off x="8061145" y="550471"/>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
        <p:nvSpPr>
          <p:cNvPr id="28" name="Picture Placeholder 10">
            <a:extLst>
              <a:ext uri="{FF2B5EF4-FFF2-40B4-BE49-F238E27FC236}">
                <a16:creationId xmlns:a16="http://schemas.microsoft.com/office/drawing/2014/main" xmlns="" id="{8706CB55-309B-4D3A-9EB9-8DE6E33C4703}"/>
              </a:ext>
            </a:extLst>
          </p:cNvPr>
          <p:cNvSpPr>
            <a:spLocks noGrp="1"/>
          </p:cNvSpPr>
          <p:nvPr>
            <p:ph type="pic" sz="quarter" idx="36"/>
          </p:nvPr>
        </p:nvSpPr>
        <p:spPr>
          <a:xfrm>
            <a:off x="1965145" y="550471"/>
            <a:ext cx="2144900" cy="2144898"/>
          </a:xfrm>
          <a:custGeom>
            <a:avLst/>
            <a:gdLst>
              <a:gd name="connsiteX0" fmla="*/ 1003602 w 2007204"/>
              <a:gd name="connsiteY0" fmla="*/ 0 h 2007202"/>
              <a:gd name="connsiteX1" fmla="*/ 2007204 w 2007204"/>
              <a:gd name="connsiteY1" fmla="*/ 1003601 h 2007202"/>
              <a:gd name="connsiteX2" fmla="*/ 1003602 w 2007204"/>
              <a:gd name="connsiteY2" fmla="*/ 2007202 h 2007202"/>
              <a:gd name="connsiteX3" fmla="*/ 0 w 2007204"/>
              <a:gd name="connsiteY3" fmla="*/ 1003601 h 2007202"/>
              <a:gd name="connsiteX4" fmla="*/ 1003602 w 2007204"/>
              <a:gd name="connsiteY4" fmla="*/ 0 h 200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204" h="2007202">
                <a:moveTo>
                  <a:pt x="1003602" y="0"/>
                </a:moveTo>
                <a:cubicBezTo>
                  <a:pt x="1557876" y="0"/>
                  <a:pt x="2007204" y="449327"/>
                  <a:pt x="2007204" y="1003601"/>
                </a:cubicBezTo>
                <a:cubicBezTo>
                  <a:pt x="2007204" y="1557875"/>
                  <a:pt x="1557876" y="2007202"/>
                  <a:pt x="1003602" y="2007202"/>
                </a:cubicBezTo>
                <a:cubicBezTo>
                  <a:pt x="449328" y="2007202"/>
                  <a:pt x="0" y="1557875"/>
                  <a:pt x="0" y="1003601"/>
                </a:cubicBezTo>
                <a:cubicBezTo>
                  <a:pt x="0" y="449327"/>
                  <a:pt x="449328" y="0"/>
                  <a:pt x="1003602" y="0"/>
                </a:cubicBezTo>
                <a:close/>
              </a:path>
            </a:pathLst>
          </a:custGeom>
          <a:solidFill>
            <a:schemeClr val="tx1">
              <a:lumMod val="10000"/>
              <a:lumOff val="90000"/>
            </a:schemeClr>
          </a:solidFill>
        </p:spPr>
        <p:txBody>
          <a:bodyPr wrap="square" bIns="274320" anchor="b">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351152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1_L 7">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xmlns="" id="{0D9FDFDC-CEC8-4A5B-85EE-F2B67EE40726}"/>
              </a:ext>
            </a:extLst>
          </p:cNvPr>
          <p:cNvSpPr>
            <a:spLocks noGrp="1"/>
          </p:cNvSpPr>
          <p:nvPr>
            <p:ph type="pic" sz="quarter" idx="18"/>
          </p:nvPr>
        </p:nvSpPr>
        <p:spPr>
          <a:xfrm>
            <a:off x="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1" name="Picture Placeholder 16">
            <a:extLst>
              <a:ext uri="{FF2B5EF4-FFF2-40B4-BE49-F238E27FC236}">
                <a16:creationId xmlns:a16="http://schemas.microsoft.com/office/drawing/2014/main" xmlns="" id="{8FF778A0-A759-4F12-97DB-069F0C198501}"/>
              </a:ext>
            </a:extLst>
          </p:cNvPr>
          <p:cNvSpPr>
            <a:spLocks noGrp="1"/>
          </p:cNvSpPr>
          <p:nvPr>
            <p:ph type="pic" sz="quarter" idx="19"/>
          </p:nvPr>
        </p:nvSpPr>
        <p:spPr>
          <a:xfrm>
            <a:off x="3057525"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2" name="Picture Placeholder 16">
            <a:extLst>
              <a:ext uri="{FF2B5EF4-FFF2-40B4-BE49-F238E27FC236}">
                <a16:creationId xmlns:a16="http://schemas.microsoft.com/office/drawing/2014/main" xmlns="" id="{2A6ACD10-A4AD-4D80-ADF0-5C297E57F618}"/>
              </a:ext>
            </a:extLst>
          </p:cNvPr>
          <p:cNvSpPr>
            <a:spLocks noGrp="1"/>
          </p:cNvSpPr>
          <p:nvPr>
            <p:ph type="pic" sz="quarter" idx="20"/>
          </p:nvPr>
        </p:nvSpPr>
        <p:spPr>
          <a:xfrm>
            <a:off x="0" y="343852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xmlns="" id="{DEFCE3C4-8DDF-4ED5-A8D9-1985809AF3EB}"/>
              </a:ext>
            </a:extLst>
          </p:cNvPr>
          <p:cNvSpPr>
            <a:spLocks noGrp="1"/>
          </p:cNvSpPr>
          <p:nvPr>
            <p:ph type="pic" sz="quarter" idx="21"/>
          </p:nvPr>
        </p:nvSpPr>
        <p:spPr>
          <a:xfrm>
            <a:off x="3057525" y="343852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4" name="Text Placeholder 3">
            <a:extLst>
              <a:ext uri="{FF2B5EF4-FFF2-40B4-BE49-F238E27FC236}">
                <a16:creationId xmlns:a16="http://schemas.microsoft.com/office/drawing/2014/main" xmlns="" id="{F4172D56-6676-4385-8D82-EF05686E1FFA}"/>
              </a:ext>
            </a:extLst>
          </p:cNvPr>
          <p:cNvSpPr>
            <a:spLocks noGrp="1"/>
          </p:cNvSpPr>
          <p:nvPr>
            <p:ph type="body" sz="half" idx="2" hasCustomPrompt="1"/>
          </p:nvPr>
        </p:nvSpPr>
        <p:spPr>
          <a:xfrm>
            <a:off x="6565902" y="1161801"/>
            <a:ext cx="5102224"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15" name="Title 2">
            <a:extLst>
              <a:ext uri="{FF2B5EF4-FFF2-40B4-BE49-F238E27FC236}">
                <a16:creationId xmlns:a16="http://schemas.microsoft.com/office/drawing/2014/main" xmlns="" id="{FBA95ECC-C5E3-435A-B6AA-43BD981AA2BF}"/>
              </a:ext>
            </a:extLst>
          </p:cNvPr>
          <p:cNvSpPr>
            <a:spLocks noGrp="1"/>
          </p:cNvSpPr>
          <p:nvPr>
            <p:ph type="title" hasCustomPrompt="1"/>
          </p:nvPr>
        </p:nvSpPr>
        <p:spPr>
          <a:xfrm>
            <a:off x="6565902" y="455085"/>
            <a:ext cx="5102224" cy="660511"/>
          </a:xfrm>
          <a:prstGeom prst="rect">
            <a:avLst/>
          </a:prstGeom>
        </p:spPr>
        <p:txBody>
          <a:bodyPr lIns="0" tIns="0" rIns="0" bIns="0" anchor="ctr"/>
          <a:lstStyle>
            <a:lvl1pPr algn="l">
              <a:defRPr sz="480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52459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mockup14">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757023" y="2032864"/>
            <a:ext cx="5239415" cy="2954101"/>
          </a:xfrm>
          <a:custGeom>
            <a:avLst/>
            <a:gdLst>
              <a:gd name="connsiteX0" fmla="*/ 0 w 5239415"/>
              <a:gd name="connsiteY0" fmla="*/ 0 h 2954101"/>
              <a:gd name="connsiteX1" fmla="*/ 5239415 w 5239415"/>
              <a:gd name="connsiteY1" fmla="*/ 0 h 2954101"/>
              <a:gd name="connsiteX2" fmla="*/ 5239415 w 5239415"/>
              <a:gd name="connsiteY2" fmla="*/ 2954101 h 2954101"/>
              <a:gd name="connsiteX3" fmla="*/ 0 w 5239415"/>
              <a:gd name="connsiteY3" fmla="*/ 2954101 h 2954101"/>
            </a:gdLst>
            <a:ahLst/>
            <a:cxnLst>
              <a:cxn ang="0">
                <a:pos x="connsiteX0" y="connsiteY0"/>
              </a:cxn>
              <a:cxn ang="0">
                <a:pos x="connsiteX1" y="connsiteY1"/>
              </a:cxn>
              <a:cxn ang="0">
                <a:pos x="connsiteX2" y="connsiteY2"/>
              </a:cxn>
              <a:cxn ang="0">
                <a:pos x="connsiteX3" y="connsiteY3"/>
              </a:cxn>
            </a:cxnLst>
            <a:rect l="l" t="t" r="r" b="b"/>
            <a:pathLst>
              <a:path w="5239415" h="2954101">
                <a:moveTo>
                  <a:pt x="0" y="0"/>
                </a:moveTo>
                <a:lnTo>
                  <a:pt x="5239415" y="0"/>
                </a:lnTo>
                <a:lnTo>
                  <a:pt x="5239415" y="2954101"/>
                </a:lnTo>
                <a:lnTo>
                  <a:pt x="0" y="2954101"/>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942778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3_L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AB641314-3183-4E5E-8DCA-DF2411636968}"/>
              </a:ext>
            </a:extLst>
          </p:cNvPr>
          <p:cNvSpPr>
            <a:spLocks noGrp="1"/>
          </p:cNvSpPr>
          <p:nvPr>
            <p:ph type="pic" sz="quarter" idx="19"/>
          </p:nvPr>
        </p:nvSpPr>
        <p:spPr>
          <a:xfrm>
            <a:off x="0" y="0"/>
            <a:ext cx="7594333" cy="6858001"/>
          </a:xfrm>
          <a:custGeom>
            <a:avLst/>
            <a:gdLst>
              <a:gd name="connsiteX0" fmla="*/ 3751875 w 7594333"/>
              <a:gd name="connsiteY0" fmla="*/ 0 h 6858001"/>
              <a:gd name="connsiteX1" fmla="*/ 7594333 w 7594333"/>
              <a:gd name="connsiteY1" fmla="*/ 0 h 6858001"/>
              <a:gd name="connsiteX2" fmla="*/ 3842458 w 7594333"/>
              <a:gd name="connsiteY2" fmla="*/ 6858001 h 6858001"/>
              <a:gd name="connsiteX3" fmla="*/ 0 w 759433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7594333" h="6858001">
                <a:moveTo>
                  <a:pt x="3751875" y="0"/>
                </a:moveTo>
                <a:lnTo>
                  <a:pt x="7594333" y="0"/>
                </a:lnTo>
                <a:lnTo>
                  <a:pt x="3842458" y="6858001"/>
                </a:lnTo>
                <a:lnTo>
                  <a:pt x="0" y="6858001"/>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696726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mockup13">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
        <p:nvSpPr>
          <p:cNvPr id="32" name="Picture Placeholder 31"/>
          <p:cNvSpPr>
            <a:spLocks noGrp="1"/>
          </p:cNvSpPr>
          <p:nvPr>
            <p:ph type="pic" sz="quarter" idx="11" hasCustomPrompt="1"/>
          </p:nvPr>
        </p:nvSpPr>
        <p:spPr>
          <a:xfrm>
            <a:off x="-360802" y="2209170"/>
            <a:ext cx="5191776" cy="3202877"/>
          </a:xfrm>
          <a:custGeom>
            <a:avLst/>
            <a:gdLst>
              <a:gd name="connsiteX0" fmla="*/ 0 w 5191776"/>
              <a:gd name="connsiteY0" fmla="*/ 0 h 3202877"/>
              <a:gd name="connsiteX1" fmla="*/ 5191776 w 5191776"/>
              <a:gd name="connsiteY1" fmla="*/ 0 h 3202877"/>
              <a:gd name="connsiteX2" fmla="*/ 5191776 w 5191776"/>
              <a:gd name="connsiteY2" fmla="*/ 3202877 h 3202877"/>
              <a:gd name="connsiteX3" fmla="*/ 0 w 5191776"/>
              <a:gd name="connsiteY3" fmla="*/ 3202877 h 3202877"/>
            </a:gdLst>
            <a:ahLst/>
            <a:cxnLst>
              <a:cxn ang="0">
                <a:pos x="connsiteX0" y="connsiteY0"/>
              </a:cxn>
              <a:cxn ang="0">
                <a:pos x="connsiteX1" y="connsiteY1"/>
              </a:cxn>
              <a:cxn ang="0">
                <a:pos x="connsiteX2" y="connsiteY2"/>
              </a:cxn>
              <a:cxn ang="0">
                <a:pos x="connsiteX3" y="connsiteY3"/>
              </a:cxn>
            </a:cxnLst>
            <a:rect l="l" t="t" r="r" b="b"/>
            <a:pathLst>
              <a:path w="5191776" h="3202877">
                <a:moveTo>
                  <a:pt x="0" y="0"/>
                </a:moveTo>
                <a:lnTo>
                  <a:pt x="5191776" y="0"/>
                </a:lnTo>
                <a:lnTo>
                  <a:pt x="5191776" y="3202877"/>
                </a:lnTo>
                <a:lnTo>
                  <a:pt x="0" y="3202877"/>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35" name="Picture Placeholder 34"/>
          <p:cNvSpPr>
            <a:spLocks noGrp="1"/>
          </p:cNvSpPr>
          <p:nvPr>
            <p:ph type="pic" sz="quarter" idx="12" hasCustomPrompt="1"/>
          </p:nvPr>
        </p:nvSpPr>
        <p:spPr>
          <a:xfrm>
            <a:off x="4174123" y="3332579"/>
            <a:ext cx="2000652" cy="2511218"/>
          </a:xfrm>
          <a:custGeom>
            <a:avLst/>
            <a:gdLst>
              <a:gd name="connsiteX0" fmla="*/ 11146 w 2000652"/>
              <a:gd name="connsiteY0" fmla="*/ 0 h 2511218"/>
              <a:gd name="connsiteX1" fmla="*/ 1991364 w 2000652"/>
              <a:gd name="connsiteY1" fmla="*/ 1856 h 2511218"/>
              <a:gd name="connsiteX2" fmla="*/ 2000652 w 2000652"/>
              <a:gd name="connsiteY2" fmla="*/ 12992 h 2511218"/>
              <a:gd name="connsiteX3" fmla="*/ 2000652 w 2000652"/>
              <a:gd name="connsiteY3" fmla="*/ 2501938 h 2511218"/>
              <a:gd name="connsiteX4" fmla="*/ 1989506 w 2000652"/>
              <a:gd name="connsiteY4" fmla="*/ 2511218 h 2511218"/>
              <a:gd name="connsiteX5" fmla="*/ 11146 w 2000652"/>
              <a:gd name="connsiteY5" fmla="*/ 2511218 h 2511218"/>
              <a:gd name="connsiteX6" fmla="*/ 0 w 2000652"/>
              <a:gd name="connsiteY6" fmla="*/ 2500082 h 2511218"/>
              <a:gd name="connsiteX7" fmla="*/ 1857 w 2000652"/>
              <a:gd name="connsiteY7" fmla="*/ 11136 h 2511218"/>
              <a:gd name="connsiteX8" fmla="*/ 11146 w 2000652"/>
              <a:gd name="connsiteY8" fmla="*/ 0 h 25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652" h="2511218">
                <a:moveTo>
                  <a:pt x="11146" y="0"/>
                </a:moveTo>
                <a:cubicBezTo>
                  <a:pt x="1991364" y="1856"/>
                  <a:pt x="1991364" y="1856"/>
                  <a:pt x="1991364" y="1856"/>
                </a:cubicBezTo>
                <a:cubicBezTo>
                  <a:pt x="1996937" y="1856"/>
                  <a:pt x="2000652" y="5568"/>
                  <a:pt x="2000652" y="12992"/>
                </a:cubicBezTo>
                <a:cubicBezTo>
                  <a:pt x="2000652" y="2501938"/>
                  <a:pt x="2000652" y="2501938"/>
                  <a:pt x="2000652" y="2501938"/>
                </a:cubicBezTo>
                <a:cubicBezTo>
                  <a:pt x="2000652" y="2507506"/>
                  <a:pt x="1995079" y="2511218"/>
                  <a:pt x="1989506" y="2511218"/>
                </a:cubicBezTo>
                <a:cubicBezTo>
                  <a:pt x="11146" y="2511218"/>
                  <a:pt x="11146" y="2511218"/>
                  <a:pt x="11146" y="2511218"/>
                </a:cubicBezTo>
                <a:cubicBezTo>
                  <a:pt x="5573" y="2511218"/>
                  <a:pt x="0" y="2505650"/>
                  <a:pt x="0" y="2500082"/>
                </a:cubicBezTo>
                <a:cubicBezTo>
                  <a:pt x="1857" y="11136"/>
                  <a:pt x="1857" y="11136"/>
                  <a:pt x="1857" y="11136"/>
                </a:cubicBezTo>
                <a:cubicBezTo>
                  <a:pt x="1857" y="5568"/>
                  <a:pt x="5573" y="0"/>
                  <a:pt x="11146"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17085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mockup13">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3098801" y="-3"/>
            <a:ext cx="9093198" cy="6858002"/>
          </a:xfrm>
          <a:custGeom>
            <a:avLst/>
            <a:gdLst>
              <a:gd name="connsiteX0" fmla="*/ 0 w 9093198"/>
              <a:gd name="connsiteY0" fmla="*/ 0 h 6858002"/>
              <a:gd name="connsiteX1" fmla="*/ 3095625 w 9093198"/>
              <a:gd name="connsiteY1" fmla="*/ 0 h 6858002"/>
              <a:gd name="connsiteX2" fmla="*/ 3567467 w 9093198"/>
              <a:gd name="connsiteY2" fmla="*/ 0 h 6858002"/>
              <a:gd name="connsiteX3" fmla="*/ 6629400 w 9093198"/>
              <a:gd name="connsiteY3" fmla="*/ 0 h 6858002"/>
              <a:gd name="connsiteX4" fmla="*/ 6629400 w 9093198"/>
              <a:gd name="connsiteY4" fmla="*/ 2 h 6858002"/>
              <a:gd name="connsiteX5" fmla="*/ 9093198 w 9093198"/>
              <a:gd name="connsiteY5" fmla="*/ 2 h 6858002"/>
              <a:gd name="connsiteX6" fmla="*/ 9093198 w 9093198"/>
              <a:gd name="connsiteY6" fmla="*/ 6858002 h 6858002"/>
              <a:gd name="connsiteX7" fmla="*/ 6362698 w 9093198"/>
              <a:gd name="connsiteY7" fmla="*/ 6858002 h 6858002"/>
              <a:gd name="connsiteX8" fmla="*/ 6362698 w 9093198"/>
              <a:gd name="connsiteY8" fmla="*/ 6858000 h 6858002"/>
              <a:gd name="connsiteX9" fmla="*/ 3095625 w 9093198"/>
              <a:gd name="connsiteY9" fmla="*/ 6858000 h 6858002"/>
              <a:gd name="connsiteX10" fmla="*/ 2840658 w 9093198"/>
              <a:gd name="connsiteY10"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3198" h="6858002">
                <a:moveTo>
                  <a:pt x="0" y="0"/>
                </a:moveTo>
                <a:lnTo>
                  <a:pt x="3095625" y="0"/>
                </a:lnTo>
                <a:lnTo>
                  <a:pt x="3567467" y="0"/>
                </a:lnTo>
                <a:lnTo>
                  <a:pt x="6629400" y="0"/>
                </a:lnTo>
                <a:lnTo>
                  <a:pt x="6629400" y="2"/>
                </a:lnTo>
                <a:lnTo>
                  <a:pt x="9093198" y="2"/>
                </a:lnTo>
                <a:lnTo>
                  <a:pt x="9093198" y="6858002"/>
                </a:lnTo>
                <a:lnTo>
                  <a:pt x="6362698" y="6858002"/>
                </a:lnTo>
                <a:lnTo>
                  <a:pt x="6362698" y="6858000"/>
                </a:lnTo>
                <a:lnTo>
                  <a:pt x="3095625" y="6858000"/>
                </a:lnTo>
                <a:lnTo>
                  <a:pt x="2840658" y="68580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13" name="Picture Placeholder 12"/>
          <p:cNvSpPr>
            <a:spLocks noGrp="1"/>
          </p:cNvSpPr>
          <p:nvPr>
            <p:ph type="pic" sz="quarter" idx="12" hasCustomPrompt="1"/>
          </p:nvPr>
        </p:nvSpPr>
        <p:spPr>
          <a:xfrm>
            <a:off x="-262626" y="1558818"/>
            <a:ext cx="5713636" cy="3524818"/>
          </a:xfrm>
          <a:custGeom>
            <a:avLst/>
            <a:gdLst>
              <a:gd name="connsiteX0" fmla="*/ 0 w 5713636"/>
              <a:gd name="connsiteY0" fmla="*/ 0 h 3524818"/>
              <a:gd name="connsiteX1" fmla="*/ 5713636 w 5713636"/>
              <a:gd name="connsiteY1" fmla="*/ 0 h 3524818"/>
              <a:gd name="connsiteX2" fmla="*/ 5713636 w 5713636"/>
              <a:gd name="connsiteY2" fmla="*/ 3524818 h 3524818"/>
              <a:gd name="connsiteX3" fmla="*/ 0 w 5713636"/>
              <a:gd name="connsiteY3" fmla="*/ 3524818 h 3524818"/>
            </a:gdLst>
            <a:ahLst/>
            <a:cxnLst>
              <a:cxn ang="0">
                <a:pos x="connsiteX0" y="connsiteY0"/>
              </a:cxn>
              <a:cxn ang="0">
                <a:pos x="connsiteX1" y="connsiteY1"/>
              </a:cxn>
              <a:cxn ang="0">
                <a:pos x="connsiteX2" y="connsiteY2"/>
              </a:cxn>
              <a:cxn ang="0">
                <a:pos x="connsiteX3" y="connsiteY3"/>
              </a:cxn>
            </a:cxnLst>
            <a:rect l="l" t="t" r="r" b="b"/>
            <a:pathLst>
              <a:path w="5713636" h="3524818">
                <a:moveTo>
                  <a:pt x="0" y="0"/>
                </a:moveTo>
                <a:lnTo>
                  <a:pt x="5713636" y="0"/>
                </a:lnTo>
                <a:lnTo>
                  <a:pt x="5713636" y="3524818"/>
                </a:lnTo>
                <a:lnTo>
                  <a:pt x="0" y="3524818"/>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522948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ockup13">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1404488" y="657151"/>
            <a:ext cx="4119663" cy="2541477"/>
          </a:xfrm>
          <a:custGeom>
            <a:avLst/>
            <a:gdLst>
              <a:gd name="connsiteX0" fmla="*/ 0 w 4119663"/>
              <a:gd name="connsiteY0" fmla="*/ 0 h 2541477"/>
              <a:gd name="connsiteX1" fmla="*/ 129815 w 4119663"/>
              <a:gd name="connsiteY1" fmla="*/ 0 h 2541477"/>
              <a:gd name="connsiteX2" fmla="*/ 3989846 w 4119663"/>
              <a:gd name="connsiteY2" fmla="*/ 0 h 2541477"/>
              <a:gd name="connsiteX3" fmla="*/ 4119663 w 4119663"/>
              <a:gd name="connsiteY3" fmla="*/ 0 h 2541477"/>
              <a:gd name="connsiteX4" fmla="*/ 4119663 w 4119663"/>
              <a:gd name="connsiteY4" fmla="*/ 2541477 h 2541477"/>
              <a:gd name="connsiteX5" fmla="*/ 0 w 4119663"/>
              <a:gd name="connsiteY5" fmla="*/ 2541477 h 254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663" h="2541477">
                <a:moveTo>
                  <a:pt x="0" y="0"/>
                </a:moveTo>
                <a:lnTo>
                  <a:pt x="129815" y="0"/>
                </a:lnTo>
                <a:lnTo>
                  <a:pt x="3989846" y="0"/>
                </a:lnTo>
                <a:lnTo>
                  <a:pt x="4119663" y="0"/>
                </a:lnTo>
                <a:lnTo>
                  <a:pt x="4119663" y="2541477"/>
                </a:lnTo>
                <a:lnTo>
                  <a:pt x="0" y="2541477"/>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64455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ockup14">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757023" y="2032864"/>
            <a:ext cx="5239415" cy="2954101"/>
          </a:xfrm>
          <a:custGeom>
            <a:avLst/>
            <a:gdLst>
              <a:gd name="connsiteX0" fmla="*/ 0 w 5239415"/>
              <a:gd name="connsiteY0" fmla="*/ 0 h 2954101"/>
              <a:gd name="connsiteX1" fmla="*/ 5239415 w 5239415"/>
              <a:gd name="connsiteY1" fmla="*/ 0 h 2954101"/>
              <a:gd name="connsiteX2" fmla="*/ 5239415 w 5239415"/>
              <a:gd name="connsiteY2" fmla="*/ 2954101 h 2954101"/>
              <a:gd name="connsiteX3" fmla="*/ 0 w 5239415"/>
              <a:gd name="connsiteY3" fmla="*/ 2954101 h 2954101"/>
            </a:gdLst>
            <a:ahLst/>
            <a:cxnLst>
              <a:cxn ang="0">
                <a:pos x="connsiteX0" y="connsiteY0"/>
              </a:cxn>
              <a:cxn ang="0">
                <a:pos x="connsiteX1" y="connsiteY1"/>
              </a:cxn>
              <a:cxn ang="0">
                <a:pos x="connsiteX2" y="connsiteY2"/>
              </a:cxn>
              <a:cxn ang="0">
                <a:pos x="connsiteX3" y="connsiteY3"/>
              </a:cxn>
            </a:cxnLst>
            <a:rect l="l" t="t" r="r" b="b"/>
            <a:pathLst>
              <a:path w="5239415" h="2954101">
                <a:moveTo>
                  <a:pt x="0" y="0"/>
                </a:moveTo>
                <a:lnTo>
                  <a:pt x="5239415" y="0"/>
                </a:lnTo>
                <a:lnTo>
                  <a:pt x="5239415" y="2954101"/>
                </a:lnTo>
                <a:lnTo>
                  <a:pt x="0" y="2954101"/>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81324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2_L 7">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B61CEC62-5D64-462E-9F69-056CB11D4AA8}"/>
              </a:ext>
            </a:extLst>
          </p:cNvPr>
          <p:cNvSpPr>
            <a:spLocks noGrp="1"/>
          </p:cNvSpPr>
          <p:nvPr>
            <p:ph type="pic" sz="quarter" idx="14"/>
          </p:nvPr>
        </p:nvSpPr>
        <p:spPr>
          <a:xfrm>
            <a:off x="0" y="-2"/>
            <a:ext cx="9093198" cy="6858002"/>
          </a:xfrm>
          <a:custGeom>
            <a:avLst/>
            <a:gdLst>
              <a:gd name="connsiteX0" fmla="*/ 2463798 w 9093198"/>
              <a:gd name="connsiteY0" fmla="*/ 0 h 6858002"/>
              <a:gd name="connsiteX1" fmla="*/ 5525731 w 9093198"/>
              <a:gd name="connsiteY1" fmla="*/ 0 h 6858002"/>
              <a:gd name="connsiteX2" fmla="*/ 5997573 w 9093198"/>
              <a:gd name="connsiteY2" fmla="*/ 0 h 6858002"/>
              <a:gd name="connsiteX3" fmla="*/ 9093198 w 9093198"/>
              <a:gd name="connsiteY3" fmla="*/ 0 h 6858002"/>
              <a:gd name="connsiteX4" fmla="*/ 6252540 w 9093198"/>
              <a:gd name="connsiteY4" fmla="*/ 6858000 h 6858002"/>
              <a:gd name="connsiteX5" fmla="*/ 5997573 w 9093198"/>
              <a:gd name="connsiteY5" fmla="*/ 6858000 h 6858002"/>
              <a:gd name="connsiteX6" fmla="*/ 2730500 w 9093198"/>
              <a:gd name="connsiteY6" fmla="*/ 6858000 h 6858002"/>
              <a:gd name="connsiteX7" fmla="*/ 2730500 w 9093198"/>
              <a:gd name="connsiteY7" fmla="*/ 6858002 h 6858002"/>
              <a:gd name="connsiteX8" fmla="*/ 0 w 9093198"/>
              <a:gd name="connsiteY8" fmla="*/ 6858002 h 6858002"/>
              <a:gd name="connsiteX9" fmla="*/ 0 w 9093198"/>
              <a:gd name="connsiteY9" fmla="*/ 2 h 6858002"/>
              <a:gd name="connsiteX10" fmla="*/ 2463798 w 9093198"/>
              <a:gd name="connsiteY10"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3198" h="6858002">
                <a:moveTo>
                  <a:pt x="2463798" y="0"/>
                </a:moveTo>
                <a:lnTo>
                  <a:pt x="5525731" y="0"/>
                </a:lnTo>
                <a:lnTo>
                  <a:pt x="5997573" y="0"/>
                </a:lnTo>
                <a:lnTo>
                  <a:pt x="9093198" y="0"/>
                </a:lnTo>
                <a:lnTo>
                  <a:pt x="6252540" y="6858000"/>
                </a:lnTo>
                <a:lnTo>
                  <a:pt x="5997573" y="6858000"/>
                </a:lnTo>
                <a:lnTo>
                  <a:pt x="2730500" y="6858000"/>
                </a:lnTo>
                <a:lnTo>
                  <a:pt x="2730500" y="6858002"/>
                </a:lnTo>
                <a:lnTo>
                  <a:pt x="0" y="6858002"/>
                </a:lnTo>
                <a:lnTo>
                  <a:pt x="0" y="2"/>
                </a:lnTo>
                <a:lnTo>
                  <a:pt x="2463798" y="2"/>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4" name="Picture Placeholder 13"/>
          <p:cNvSpPr>
            <a:spLocks noGrp="1"/>
          </p:cNvSpPr>
          <p:nvPr>
            <p:ph type="pic" sz="quarter" idx="11" hasCustomPrompt="1"/>
          </p:nvPr>
        </p:nvSpPr>
        <p:spPr>
          <a:xfrm>
            <a:off x="7682022" y="997610"/>
            <a:ext cx="3849574" cy="4831984"/>
          </a:xfrm>
          <a:custGeom>
            <a:avLst/>
            <a:gdLst>
              <a:gd name="connsiteX0" fmla="*/ 21446 w 3849574"/>
              <a:gd name="connsiteY0" fmla="*/ 0 h 4831984"/>
              <a:gd name="connsiteX1" fmla="*/ 3831702 w 3849574"/>
              <a:gd name="connsiteY1" fmla="*/ 3571 h 4831984"/>
              <a:gd name="connsiteX2" fmla="*/ 3849574 w 3849574"/>
              <a:gd name="connsiteY2" fmla="*/ 24999 h 4831984"/>
              <a:gd name="connsiteX3" fmla="*/ 3849574 w 3849574"/>
              <a:gd name="connsiteY3" fmla="*/ 4814128 h 4831984"/>
              <a:gd name="connsiteX4" fmla="*/ 3828128 w 3849574"/>
              <a:gd name="connsiteY4" fmla="*/ 4831984 h 4831984"/>
              <a:gd name="connsiteX5" fmla="*/ 21446 w 3849574"/>
              <a:gd name="connsiteY5" fmla="*/ 4831984 h 4831984"/>
              <a:gd name="connsiteX6" fmla="*/ 0 w 3849574"/>
              <a:gd name="connsiteY6" fmla="*/ 4810556 h 4831984"/>
              <a:gd name="connsiteX7" fmla="*/ 3574 w 3849574"/>
              <a:gd name="connsiteY7" fmla="*/ 21428 h 4831984"/>
              <a:gd name="connsiteX8" fmla="*/ 21446 w 3849574"/>
              <a:gd name="connsiteY8" fmla="*/ 0 h 483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9574" h="4831984">
                <a:moveTo>
                  <a:pt x="21446" y="0"/>
                </a:moveTo>
                <a:cubicBezTo>
                  <a:pt x="3831702" y="3571"/>
                  <a:pt x="3831702" y="3571"/>
                  <a:pt x="3831702" y="3571"/>
                </a:cubicBezTo>
                <a:cubicBezTo>
                  <a:pt x="3842425" y="3571"/>
                  <a:pt x="3849574" y="10714"/>
                  <a:pt x="3849574" y="24999"/>
                </a:cubicBezTo>
                <a:cubicBezTo>
                  <a:pt x="3849574" y="4814128"/>
                  <a:pt x="3849574" y="4814128"/>
                  <a:pt x="3849574" y="4814128"/>
                </a:cubicBezTo>
                <a:cubicBezTo>
                  <a:pt x="3849574" y="4824842"/>
                  <a:pt x="3838851" y="4831984"/>
                  <a:pt x="3828128" y="4831984"/>
                </a:cubicBezTo>
                <a:cubicBezTo>
                  <a:pt x="21446" y="4831984"/>
                  <a:pt x="21446" y="4831984"/>
                  <a:pt x="21446" y="4831984"/>
                </a:cubicBezTo>
                <a:cubicBezTo>
                  <a:pt x="10723" y="4831984"/>
                  <a:pt x="0" y="4821270"/>
                  <a:pt x="0" y="4810556"/>
                </a:cubicBezTo>
                <a:cubicBezTo>
                  <a:pt x="3574" y="21428"/>
                  <a:pt x="3574" y="21428"/>
                  <a:pt x="3574" y="21428"/>
                </a:cubicBezTo>
                <a:cubicBezTo>
                  <a:pt x="3574" y="10714"/>
                  <a:pt x="10723" y="0"/>
                  <a:pt x="21446"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999387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7_Main Slide">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xmlns="" id="{C41C69B4-0BCD-4FB4-BD2D-7ECCEE3D699E}"/>
              </a:ext>
            </a:extLst>
          </p:cNvPr>
          <p:cNvSpPr>
            <a:spLocks noGrp="1"/>
          </p:cNvSpPr>
          <p:nvPr>
            <p:ph type="pic" sz="quarter" idx="14"/>
          </p:nvPr>
        </p:nvSpPr>
        <p:spPr>
          <a:xfrm>
            <a:off x="0" y="-1"/>
            <a:ext cx="12192000" cy="4114801"/>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lIns="91440" tIns="365760" bIns="274320" anchor="t" anchorCtr="1">
            <a:noAutofit/>
          </a:bodyPr>
          <a:lstStyle>
            <a:lvl1pPr marL="0" indent="0" algn="ctr" rtl="0">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2151119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M1">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61801"/>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290630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ck-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127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1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7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xmlns="" id="{D584030D-B06C-4963-B05D-D37209057F4A}"/>
              </a:ext>
            </a:extLst>
          </p:cNvPr>
          <p:cNvSpPr>
            <a:spLocks noGrp="1"/>
          </p:cNvSpPr>
          <p:nvPr>
            <p:ph type="pic" sz="quarter" idx="18"/>
          </p:nvPr>
        </p:nvSpPr>
        <p:spPr>
          <a:xfrm>
            <a:off x="0" y="0"/>
            <a:ext cx="6096000"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6" name="Picture Placeholder 16">
            <a:extLst>
              <a:ext uri="{FF2B5EF4-FFF2-40B4-BE49-F238E27FC236}">
                <a16:creationId xmlns:a16="http://schemas.microsoft.com/office/drawing/2014/main" xmlns="" id="{436C17B3-6D59-4C23-930A-BB062B78C45C}"/>
              </a:ext>
            </a:extLst>
          </p:cNvPr>
          <p:cNvSpPr>
            <a:spLocks noGrp="1"/>
          </p:cNvSpPr>
          <p:nvPr>
            <p:ph type="pic" sz="quarter" idx="19"/>
          </p:nvPr>
        </p:nvSpPr>
        <p:spPr>
          <a:xfrm>
            <a:off x="6096000" y="3419475"/>
            <a:ext cx="6096000"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375527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6_L 7">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xmlns="" id="{D584030D-B06C-4963-B05D-D37209057F4A}"/>
              </a:ext>
            </a:extLst>
          </p:cNvPr>
          <p:cNvSpPr>
            <a:spLocks noGrp="1"/>
          </p:cNvSpPr>
          <p:nvPr>
            <p:ph type="pic" sz="quarter" idx="18"/>
          </p:nvPr>
        </p:nvSpPr>
        <p:spPr>
          <a:xfrm>
            <a:off x="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3" name="Picture Placeholder 16">
            <a:extLst>
              <a:ext uri="{FF2B5EF4-FFF2-40B4-BE49-F238E27FC236}">
                <a16:creationId xmlns:a16="http://schemas.microsoft.com/office/drawing/2014/main" xmlns="" id="{1B4649B0-141C-4328-AD01-5D50EA166743}"/>
              </a:ext>
            </a:extLst>
          </p:cNvPr>
          <p:cNvSpPr>
            <a:spLocks noGrp="1"/>
          </p:cNvSpPr>
          <p:nvPr>
            <p:ph type="pic" sz="quarter" idx="20"/>
          </p:nvPr>
        </p:nvSpPr>
        <p:spPr>
          <a:xfrm>
            <a:off x="6115050" y="0"/>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7" name="Picture Placeholder 16">
            <a:extLst>
              <a:ext uri="{FF2B5EF4-FFF2-40B4-BE49-F238E27FC236}">
                <a16:creationId xmlns:a16="http://schemas.microsoft.com/office/drawing/2014/main" xmlns="" id="{E141EF62-4251-4369-AB79-6B8B08CAAE84}"/>
              </a:ext>
            </a:extLst>
          </p:cNvPr>
          <p:cNvSpPr>
            <a:spLocks noGrp="1"/>
          </p:cNvSpPr>
          <p:nvPr>
            <p:ph type="pic" sz="quarter" idx="23"/>
          </p:nvPr>
        </p:nvSpPr>
        <p:spPr>
          <a:xfrm>
            <a:off x="3057525" y="341947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
        <p:nvSpPr>
          <p:cNvPr id="19" name="Picture Placeholder 16">
            <a:extLst>
              <a:ext uri="{FF2B5EF4-FFF2-40B4-BE49-F238E27FC236}">
                <a16:creationId xmlns:a16="http://schemas.microsoft.com/office/drawing/2014/main" xmlns="" id="{A75D6332-C765-46BC-9FA4-10631DE6B4D9}"/>
              </a:ext>
            </a:extLst>
          </p:cNvPr>
          <p:cNvSpPr>
            <a:spLocks noGrp="1"/>
          </p:cNvSpPr>
          <p:nvPr>
            <p:ph type="pic" sz="quarter" idx="25"/>
          </p:nvPr>
        </p:nvSpPr>
        <p:spPr>
          <a:xfrm>
            <a:off x="9172575" y="3419475"/>
            <a:ext cx="3057525" cy="3438525"/>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dirty="0"/>
          </a:p>
        </p:txBody>
      </p:sp>
    </p:spTree>
    <p:extLst>
      <p:ext uri="{BB962C8B-B14F-4D97-AF65-F5344CB8AC3E}">
        <p14:creationId xmlns:p14="http://schemas.microsoft.com/office/powerpoint/2010/main" val="119720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L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85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61" Type="http://schemas.openxmlformats.org/officeDocument/2006/relationships/slideLayout" Target="../slideLayouts/slideLayout69.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7F7F7"/>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6CEAD-6C4C-46CF-ADB1-280DD35AEF6B}" type="datetime1">
              <a:rPr lang="id-ID" smtClean="0"/>
              <a:pPr/>
              <a:t>03/09/2024</a:t>
            </a:fld>
            <a:endParaRPr lang="id-ID"/>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C500B-1BCB-452B-802D-F943D569753B}" type="slidenum">
              <a:rPr lang="id-ID" smtClean="0"/>
              <a:pPr/>
              <a:t>‹#›</a:t>
            </a:fld>
            <a:endParaRPr lang="id-ID"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13" r:id="rId5"/>
    <p:sldLayoutId id="2147483714" r:id="rId6"/>
    <p:sldLayoutId id="2147483718" r:id="rId7"/>
    <p:sldLayoutId id="214748371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12363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 id="2147483709" r:id="rId56"/>
    <p:sldLayoutId id="2147483710" r:id="rId57"/>
    <p:sldLayoutId id="2147483711" r:id="rId58"/>
    <p:sldLayoutId id="2147483712" r:id="rId59"/>
    <p:sldLayoutId id="2147483716" r:id="rId60"/>
    <p:sldLayoutId id="2147483717" r:id="rId6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9.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组 1"/>
          <p:cNvPicPr>
            <a:picLocks noChangeAspect="1"/>
          </p:cNvPicPr>
          <p:nvPr/>
        </p:nvPicPr>
        <p:blipFill>
          <a:blip r:embed="rId3"/>
          <a:stretch>
            <a:fillRect/>
          </a:stretch>
        </p:blipFill>
        <p:spPr>
          <a:xfrm>
            <a:off x="0" y="0"/>
            <a:ext cx="12192000" cy="6858000"/>
          </a:xfrm>
          <a:prstGeom prst="rect">
            <a:avLst/>
          </a:prstGeom>
        </p:spPr>
      </p:pic>
      <p:sp>
        <p:nvSpPr>
          <p:cNvPr id="951" name="Google Shape;951;p38"/>
          <p:cNvSpPr txBox="1"/>
          <p:nvPr/>
        </p:nvSpPr>
        <p:spPr>
          <a:xfrm>
            <a:off x="184934" y="2009126"/>
            <a:ext cx="8408406" cy="26549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5200"/>
              <a:buFont typeface="Abhaya Libre"/>
              <a:buNone/>
              <a:defRPr sz="7300" b="1" i="0" u="none" strike="noStrike" cap="none">
                <a:solidFill>
                  <a:schemeClr val="accent6"/>
                </a:solidFill>
                <a:latin typeface="Abhaya Libre"/>
                <a:ea typeface="Abhaya Libre"/>
                <a:cs typeface="Abhaya Libre"/>
                <a:sym typeface="Abhaya Libre"/>
              </a:defRPr>
            </a:lvl1pPr>
            <a:lvl2pPr marR="0" lvl="1"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2pPr>
            <a:lvl3pPr marR="0" lvl="2"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3pPr>
            <a:lvl4pPr marR="0" lvl="3"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4pPr>
            <a:lvl5pPr marR="0" lvl="4"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5pPr>
            <a:lvl6pPr marR="0" lvl="5"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6pPr>
            <a:lvl7pPr marR="0" lvl="6"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7pPr>
            <a:lvl8pPr marR="0" lvl="7"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8pPr>
            <a:lvl9pPr marR="0" lvl="8"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9pPr>
          </a:lstStyle>
          <a:p>
            <a:pPr algn="l">
              <a:lnSpc>
                <a:spcPct val="90000"/>
              </a:lnSpc>
            </a:pPr>
            <a:r>
              <a:rPr lang="en-US" altLang="zh-CN" sz="3600" b="0" dirty="0">
                <a:solidFill>
                  <a:schemeClr val="bg1"/>
                </a:solidFill>
                <a:latin typeface="Chivo Light"/>
                <a:ea typeface="思源黑体 CN Bold" panose="020B0800000000000000" charset="-122"/>
                <a:cs typeface="Chivo Light" charset="0"/>
                <a:sym typeface="+mn-ea"/>
              </a:rPr>
              <a:t>1. </a:t>
            </a:r>
            <a:r>
              <a:rPr lang="en-US" altLang="zh-CN" sz="3600" b="0" dirty="0" err="1">
                <a:solidFill>
                  <a:schemeClr val="bg1"/>
                </a:solidFill>
                <a:latin typeface="Chivo Light"/>
                <a:ea typeface="思源黑体 CN Bold" panose="020B0800000000000000" charset="-122"/>
                <a:cs typeface="Chivo Light" charset="0"/>
                <a:sym typeface="+mn-ea"/>
              </a:rPr>
              <a:t>NHỮNG</a:t>
            </a:r>
            <a:r>
              <a:rPr lang="en-US" altLang="zh-CN" sz="3600" b="0" dirty="0">
                <a:solidFill>
                  <a:schemeClr val="bg1"/>
                </a:solidFill>
                <a:latin typeface="Chivo Light"/>
                <a:ea typeface="思源黑体 CN Bold" panose="020B0800000000000000" charset="-122"/>
                <a:cs typeface="Chivo Light" charset="0"/>
                <a:sym typeface="+mn-ea"/>
              </a:rPr>
              <a:t> NỘI DUNG MỚI CỦA</a:t>
            </a:r>
            <a:endParaRPr lang="zh-CN" altLang="en-US" sz="3600" b="0" dirty="0">
              <a:solidFill>
                <a:schemeClr val="bg1"/>
              </a:solidFill>
              <a:latin typeface="Chivo Light"/>
              <a:ea typeface="思源黑体 CN Bold" panose="020B0800000000000000" charset="-122"/>
              <a:cs typeface="Chivo Light" charset="0"/>
              <a:sym typeface="+mn-ea"/>
            </a:endParaRPr>
          </a:p>
          <a:p>
            <a:pPr algn="l">
              <a:lnSpc>
                <a:spcPct val="90000"/>
              </a:lnSpc>
            </a:pPr>
            <a:r>
              <a:rPr lang="en-US" altLang="zh-CN" sz="5500" dirty="0">
                <a:solidFill>
                  <a:srgbClr val="F7C600"/>
                </a:solidFill>
                <a:latin typeface="Chivo Light"/>
                <a:ea typeface="思源黑体 CN Bold" panose="020B0800000000000000" charset="-122"/>
                <a:cs typeface="Chivo Light" charset="0"/>
                <a:sym typeface="+mn-ea"/>
              </a:rPr>
              <a:t>LUẬT GIÁ 2023</a:t>
            </a:r>
          </a:p>
          <a:p>
            <a:pPr algn="l">
              <a:lnSpc>
                <a:spcPct val="90000"/>
              </a:lnSpc>
            </a:pPr>
            <a:r>
              <a:rPr lang="en-US" altLang="zh-CN" sz="5000" dirty="0" err="1">
                <a:solidFill>
                  <a:schemeClr val="bg1"/>
                </a:solidFill>
                <a:latin typeface="Chivo Light"/>
                <a:ea typeface="思源黑体 CN Bold" panose="020B0800000000000000" charset="-122"/>
                <a:cs typeface="Chivo Light" charset="0"/>
                <a:sym typeface="+mn-ea"/>
              </a:rPr>
              <a:t>Về</a:t>
            </a:r>
            <a:r>
              <a:rPr lang="en-US" altLang="zh-CN" sz="5000" dirty="0">
                <a:solidFill>
                  <a:schemeClr val="bg1"/>
                </a:solidFill>
                <a:latin typeface="Chivo Light"/>
                <a:ea typeface="思源黑体 CN Bold" panose="020B0800000000000000" charset="-122"/>
                <a:cs typeface="Chivo Light" charset="0"/>
                <a:sym typeface="+mn-ea"/>
              </a:rPr>
              <a:t> </a:t>
            </a:r>
            <a:r>
              <a:rPr lang="en-US" altLang="zh-CN" sz="5000" dirty="0" err="1">
                <a:solidFill>
                  <a:schemeClr val="bg1"/>
                </a:solidFill>
                <a:latin typeface="Chivo Light"/>
                <a:ea typeface="思源黑体 CN Bold" panose="020B0800000000000000" charset="-122"/>
                <a:cs typeface="Chivo Light" charset="0"/>
                <a:sym typeface="+mn-ea"/>
              </a:rPr>
              <a:t>các</a:t>
            </a:r>
            <a:r>
              <a:rPr lang="en-US" altLang="zh-CN" sz="5000" dirty="0">
                <a:solidFill>
                  <a:schemeClr val="bg1"/>
                </a:solidFill>
                <a:latin typeface="Chivo Light"/>
                <a:ea typeface="思源黑体 CN Bold" panose="020B0800000000000000" charset="-122"/>
                <a:cs typeface="Chivo Light" charset="0"/>
                <a:sym typeface="+mn-ea"/>
              </a:rPr>
              <a:t> </a:t>
            </a:r>
            <a:r>
              <a:rPr lang="en-US" altLang="zh-CN" sz="5000" dirty="0" err="1">
                <a:solidFill>
                  <a:schemeClr val="bg1"/>
                </a:solidFill>
                <a:latin typeface="Chivo Light"/>
                <a:ea typeface="思源黑体 CN Bold" panose="020B0800000000000000" charset="-122"/>
                <a:cs typeface="Chivo Light" charset="0"/>
                <a:sym typeface="+mn-ea"/>
              </a:rPr>
              <a:t>quy</a:t>
            </a:r>
            <a:r>
              <a:rPr lang="en-US" altLang="zh-CN" sz="5000" dirty="0">
                <a:solidFill>
                  <a:schemeClr val="bg1"/>
                </a:solidFill>
                <a:latin typeface="Chivo Light"/>
                <a:ea typeface="思源黑体 CN Bold" panose="020B0800000000000000" charset="-122"/>
                <a:cs typeface="Chivo Light" charset="0"/>
                <a:sym typeface="+mn-ea"/>
              </a:rPr>
              <a:t> </a:t>
            </a:r>
            <a:r>
              <a:rPr lang="en-US" altLang="zh-CN" sz="5000" dirty="0" err="1">
                <a:solidFill>
                  <a:schemeClr val="bg1"/>
                </a:solidFill>
                <a:latin typeface="Chivo Light"/>
                <a:ea typeface="思源黑体 CN Bold" panose="020B0800000000000000" charset="-122"/>
                <a:cs typeface="Chivo Light" charset="0"/>
                <a:sym typeface="+mn-ea"/>
              </a:rPr>
              <a:t>định</a:t>
            </a:r>
            <a:r>
              <a:rPr lang="en-US" altLang="zh-CN" sz="5000" dirty="0">
                <a:solidFill>
                  <a:schemeClr val="bg1"/>
                </a:solidFill>
                <a:latin typeface="Chivo Light"/>
                <a:ea typeface="思源黑体 CN Bold" panose="020B0800000000000000" charset="-122"/>
                <a:cs typeface="Chivo Light" charset="0"/>
                <a:sym typeface="+mn-ea"/>
              </a:rPr>
              <a:t> </a:t>
            </a:r>
            <a:r>
              <a:rPr lang="en-US" altLang="zh-CN" sz="5000" dirty="0" err="1">
                <a:solidFill>
                  <a:schemeClr val="bg1"/>
                </a:solidFill>
                <a:latin typeface="Chivo Light"/>
                <a:ea typeface="思源黑体 CN Bold" panose="020B0800000000000000" charset="-122"/>
                <a:cs typeface="Chivo Light" charset="0"/>
                <a:sym typeface="+mn-ea"/>
              </a:rPr>
              <a:t>chung</a:t>
            </a:r>
            <a:endParaRPr lang="zh-CN" altLang="en-US" sz="5000" dirty="0">
              <a:solidFill>
                <a:schemeClr val="bg1"/>
              </a:solidFill>
              <a:latin typeface="Chivo Light"/>
              <a:ea typeface="思源黑体 CN Bold" panose="020B0800000000000000" charset="-122"/>
              <a:cs typeface="Chivo Light" charset="0"/>
              <a:sym typeface="+mn-ea"/>
            </a:endParaRPr>
          </a:p>
        </p:txBody>
      </p:sp>
      <p:grpSp>
        <p:nvGrpSpPr>
          <p:cNvPr id="28" name="组合 27"/>
          <p:cNvGrpSpPr/>
          <p:nvPr/>
        </p:nvGrpSpPr>
        <p:grpSpPr>
          <a:xfrm>
            <a:off x="419735" y="5890895"/>
            <a:ext cx="1089660" cy="158115"/>
            <a:chOff x="661" y="1545"/>
            <a:chExt cx="1690" cy="226"/>
          </a:xfrm>
          <a:solidFill>
            <a:srgbClr val="F7C600"/>
          </a:solidFill>
        </p:grpSpPr>
        <p:sp>
          <p:nvSpPr>
            <p:cNvPr id="23" name="圆角矩形 22"/>
            <p:cNvSpPr/>
            <p:nvPr/>
          </p:nvSpPr>
          <p:spPr>
            <a:xfrm>
              <a:off x="661"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45" y="1545"/>
              <a:ext cx="230"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1629"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113" y="1545"/>
              <a:ext cx="238"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a:extLst>
              <a:ext uri="{FF2B5EF4-FFF2-40B4-BE49-F238E27FC236}">
                <a16:creationId xmlns:a16="http://schemas.microsoft.com/office/drawing/2014/main" xmlns="" id="{ED3F499B-FD92-489A-B1ED-FAF2D8C68F2A}"/>
              </a:ext>
            </a:extLst>
          </p:cNvPr>
          <p:cNvSpPr/>
          <p:nvPr/>
        </p:nvSpPr>
        <p:spPr>
          <a:xfrm>
            <a:off x="8407654" y="4493825"/>
            <a:ext cx="1449578" cy="1397070"/>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7F8"/>
        </a:solidFill>
        <a:effectLst/>
      </p:bgPr>
    </p:bg>
    <p:spTree>
      <p:nvGrpSpPr>
        <p:cNvPr id="1" name=""/>
        <p:cNvGrpSpPr/>
        <p:nvPr/>
      </p:nvGrpSpPr>
      <p:grpSpPr>
        <a:xfrm>
          <a:off x="0" y="0"/>
          <a:ext cx="0" cy="0"/>
          <a:chOff x="0" y="0"/>
          <a:chExt cx="0" cy="0"/>
        </a:xfrm>
      </p:grpSpPr>
      <p:pic>
        <p:nvPicPr>
          <p:cNvPr id="9" name="图片 8" descr="组 1"/>
          <p:cNvPicPr>
            <a:picLocks noChangeAspect="1"/>
          </p:cNvPicPr>
          <p:nvPr/>
        </p:nvPicPr>
        <p:blipFill>
          <a:blip r:embed="rId3"/>
          <a:stretch>
            <a:fillRect/>
          </a:stretch>
        </p:blipFill>
        <p:spPr>
          <a:xfrm>
            <a:off x="0" y="0"/>
            <a:ext cx="12192000" cy="6858000"/>
          </a:xfrm>
          <a:prstGeom prst="rect">
            <a:avLst/>
          </a:prstGeom>
        </p:spPr>
      </p:pic>
      <p:sp>
        <p:nvSpPr>
          <p:cNvPr id="951" name="Google Shape;951;p38"/>
          <p:cNvSpPr txBox="1"/>
          <p:nvPr/>
        </p:nvSpPr>
        <p:spPr>
          <a:xfrm>
            <a:off x="184934" y="2009126"/>
            <a:ext cx="8408406" cy="26549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5200"/>
              <a:buFont typeface="Abhaya Libre"/>
              <a:buNone/>
              <a:defRPr sz="7300" b="1" i="0" u="none" strike="noStrike" cap="none">
                <a:solidFill>
                  <a:schemeClr val="accent6"/>
                </a:solidFill>
                <a:latin typeface="Abhaya Libre"/>
                <a:ea typeface="Abhaya Libre"/>
                <a:cs typeface="Abhaya Libre"/>
                <a:sym typeface="Abhaya Libre"/>
              </a:defRPr>
            </a:lvl1pPr>
            <a:lvl2pPr marR="0" lvl="1"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2pPr>
            <a:lvl3pPr marR="0" lvl="2"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3pPr>
            <a:lvl4pPr marR="0" lvl="3"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4pPr>
            <a:lvl5pPr marR="0" lvl="4"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5pPr>
            <a:lvl6pPr marR="0" lvl="5"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6pPr>
            <a:lvl7pPr marR="0" lvl="6"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7pPr>
            <a:lvl8pPr marR="0" lvl="7"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8pPr>
            <a:lvl9pPr marR="0" lvl="8"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9pPr>
          </a:lstStyle>
          <a:p>
            <a:pPr algn="l">
              <a:lnSpc>
                <a:spcPct val="90000"/>
              </a:lnSpc>
            </a:pPr>
            <a:r>
              <a:rPr lang="en-US" altLang="zh-CN" sz="3600" b="0" dirty="0">
                <a:solidFill>
                  <a:schemeClr val="bg1"/>
                </a:solidFill>
                <a:latin typeface="Chivo Light"/>
                <a:ea typeface="思源黑体 CN Bold" panose="020B0800000000000000" charset="-122"/>
                <a:cs typeface="Chivo Light" charset="0"/>
                <a:sym typeface="+mn-ea"/>
              </a:rPr>
              <a:t>2. </a:t>
            </a:r>
            <a:r>
              <a:rPr lang="en-US" altLang="zh-CN" sz="3600" b="0" dirty="0" err="1">
                <a:solidFill>
                  <a:schemeClr val="bg1"/>
                </a:solidFill>
                <a:latin typeface="Chivo Light"/>
                <a:ea typeface="思源黑体 CN Bold" panose="020B0800000000000000" charset="-122"/>
                <a:cs typeface="Chivo Light" charset="0"/>
                <a:sym typeface="+mn-ea"/>
              </a:rPr>
              <a:t>NHỮNG</a:t>
            </a:r>
            <a:r>
              <a:rPr lang="en-US" altLang="zh-CN" sz="3600" b="0" dirty="0">
                <a:solidFill>
                  <a:schemeClr val="bg1"/>
                </a:solidFill>
                <a:latin typeface="Chivo Light"/>
                <a:ea typeface="思源黑体 CN Bold" panose="020B0800000000000000" charset="-122"/>
                <a:cs typeface="Chivo Light" charset="0"/>
                <a:sym typeface="+mn-ea"/>
              </a:rPr>
              <a:t> NỘI DUNG MỚI CỦA</a:t>
            </a:r>
            <a:endParaRPr lang="zh-CN" altLang="en-US" sz="3600" b="0" dirty="0">
              <a:solidFill>
                <a:schemeClr val="bg1"/>
              </a:solidFill>
              <a:latin typeface="Chivo Light"/>
              <a:ea typeface="思源黑体 CN Bold" panose="020B0800000000000000" charset="-122"/>
              <a:cs typeface="Chivo Light" charset="0"/>
              <a:sym typeface="+mn-ea"/>
            </a:endParaRPr>
          </a:p>
          <a:p>
            <a:pPr algn="l">
              <a:lnSpc>
                <a:spcPct val="90000"/>
              </a:lnSpc>
            </a:pPr>
            <a:r>
              <a:rPr lang="en-US" altLang="zh-CN" sz="6600" dirty="0">
                <a:solidFill>
                  <a:srgbClr val="F7C600"/>
                </a:solidFill>
                <a:latin typeface="Chivo Light"/>
                <a:ea typeface="思源黑体 CN Bold" panose="020B0800000000000000" charset="-122"/>
                <a:cs typeface="Chivo Light" charset="0"/>
                <a:sym typeface="+mn-ea"/>
              </a:rPr>
              <a:t>LUẬT GIÁ 2023</a:t>
            </a:r>
          </a:p>
          <a:p>
            <a:pPr algn="l">
              <a:lnSpc>
                <a:spcPct val="90000"/>
              </a:lnSpc>
            </a:pPr>
            <a:r>
              <a:rPr lang="en-US" altLang="zh-CN" sz="6600" dirty="0" err="1">
                <a:solidFill>
                  <a:schemeClr val="bg1"/>
                </a:solidFill>
                <a:latin typeface="Chivo Light"/>
                <a:ea typeface="思源黑体 CN Bold" panose="020B0800000000000000" charset="-122"/>
                <a:cs typeface="Chivo Light" charset="0"/>
                <a:sym typeface="+mn-ea"/>
              </a:rPr>
              <a:t>Về</a:t>
            </a:r>
            <a:r>
              <a:rPr lang="en-US" altLang="zh-CN" sz="6600" dirty="0">
                <a:solidFill>
                  <a:schemeClr val="bg1"/>
                </a:solidFill>
                <a:latin typeface="Chivo Light"/>
                <a:ea typeface="思源黑体 CN Bold" panose="020B0800000000000000" charset="-122"/>
                <a:cs typeface="Chivo Light" charset="0"/>
                <a:sym typeface="+mn-ea"/>
              </a:rPr>
              <a:t> </a:t>
            </a:r>
            <a:r>
              <a:rPr lang="en-US" altLang="zh-CN" sz="6600" dirty="0" err="1">
                <a:solidFill>
                  <a:schemeClr val="bg1"/>
                </a:solidFill>
                <a:latin typeface="Chivo Light"/>
                <a:ea typeface="思源黑体 CN Bold" panose="020B0800000000000000" charset="-122"/>
                <a:cs typeface="Chivo Light" charset="0"/>
                <a:sym typeface="+mn-ea"/>
              </a:rPr>
              <a:t>quản</a:t>
            </a:r>
            <a:r>
              <a:rPr lang="en-US" altLang="zh-CN" sz="6600" dirty="0">
                <a:solidFill>
                  <a:schemeClr val="bg1"/>
                </a:solidFill>
                <a:latin typeface="Chivo Light"/>
                <a:ea typeface="思源黑体 CN Bold" panose="020B0800000000000000" charset="-122"/>
                <a:cs typeface="Chivo Light" charset="0"/>
                <a:sym typeface="+mn-ea"/>
              </a:rPr>
              <a:t> </a:t>
            </a:r>
            <a:r>
              <a:rPr lang="en-US" altLang="zh-CN" sz="6600" dirty="0" err="1">
                <a:solidFill>
                  <a:schemeClr val="bg1"/>
                </a:solidFill>
                <a:latin typeface="Chivo Light"/>
                <a:ea typeface="思源黑体 CN Bold" panose="020B0800000000000000" charset="-122"/>
                <a:cs typeface="Chivo Light" charset="0"/>
                <a:sym typeface="+mn-ea"/>
              </a:rPr>
              <a:t>lý</a:t>
            </a:r>
            <a:r>
              <a:rPr lang="en-US" altLang="zh-CN" sz="6600" dirty="0">
                <a:solidFill>
                  <a:schemeClr val="bg1"/>
                </a:solidFill>
                <a:latin typeface="Chivo Light"/>
                <a:ea typeface="思源黑体 CN Bold" panose="020B0800000000000000" charset="-122"/>
                <a:cs typeface="Chivo Light" charset="0"/>
                <a:sym typeface="+mn-ea"/>
              </a:rPr>
              <a:t>, </a:t>
            </a:r>
            <a:r>
              <a:rPr lang="en-US" altLang="zh-CN" sz="6600" dirty="0" err="1">
                <a:solidFill>
                  <a:schemeClr val="bg1"/>
                </a:solidFill>
                <a:latin typeface="Chivo Light"/>
                <a:ea typeface="思源黑体 CN Bold" panose="020B0800000000000000" charset="-122"/>
                <a:cs typeface="Chivo Light" charset="0"/>
                <a:sym typeface="+mn-ea"/>
              </a:rPr>
              <a:t>điều</a:t>
            </a:r>
            <a:r>
              <a:rPr lang="en-US" altLang="zh-CN" sz="6600" dirty="0">
                <a:solidFill>
                  <a:schemeClr val="bg1"/>
                </a:solidFill>
                <a:latin typeface="Chivo Light"/>
                <a:ea typeface="思源黑体 CN Bold" panose="020B0800000000000000" charset="-122"/>
                <a:cs typeface="Chivo Light" charset="0"/>
                <a:sym typeface="+mn-ea"/>
              </a:rPr>
              <a:t> </a:t>
            </a:r>
            <a:r>
              <a:rPr lang="en-US" altLang="zh-CN" sz="6600" dirty="0" err="1">
                <a:solidFill>
                  <a:schemeClr val="bg1"/>
                </a:solidFill>
                <a:latin typeface="Chivo Light"/>
                <a:ea typeface="思源黑体 CN Bold" panose="020B0800000000000000" charset="-122"/>
                <a:cs typeface="Chivo Light" charset="0"/>
                <a:sym typeface="+mn-ea"/>
              </a:rPr>
              <a:t>tiết</a:t>
            </a:r>
            <a:r>
              <a:rPr lang="en-US" altLang="zh-CN" sz="6600" dirty="0">
                <a:solidFill>
                  <a:schemeClr val="bg1"/>
                </a:solidFill>
                <a:latin typeface="Chivo Light"/>
                <a:ea typeface="思源黑体 CN Bold" panose="020B0800000000000000" charset="-122"/>
                <a:cs typeface="Chivo Light" charset="0"/>
                <a:sym typeface="+mn-ea"/>
              </a:rPr>
              <a:t> </a:t>
            </a:r>
            <a:r>
              <a:rPr lang="en-US" altLang="zh-CN" sz="6600" dirty="0" err="1">
                <a:solidFill>
                  <a:schemeClr val="bg1"/>
                </a:solidFill>
                <a:latin typeface="Chivo Light"/>
                <a:ea typeface="思源黑体 CN Bold" panose="020B0800000000000000" charset="-122"/>
                <a:cs typeface="Chivo Light" charset="0"/>
                <a:sym typeface="+mn-ea"/>
              </a:rPr>
              <a:t>giá</a:t>
            </a:r>
            <a:endParaRPr lang="zh-CN" altLang="en-US" sz="6600" dirty="0">
              <a:solidFill>
                <a:schemeClr val="bg1"/>
              </a:solidFill>
              <a:latin typeface="Chivo Light"/>
              <a:ea typeface="思源黑体 CN Bold" panose="020B0800000000000000" charset="-122"/>
              <a:cs typeface="Chivo Light" charset="0"/>
              <a:sym typeface="+mn-ea"/>
            </a:endParaRPr>
          </a:p>
        </p:txBody>
      </p:sp>
      <p:grpSp>
        <p:nvGrpSpPr>
          <p:cNvPr id="28" name="组合 27"/>
          <p:cNvGrpSpPr/>
          <p:nvPr/>
        </p:nvGrpSpPr>
        <p:grpSpPr>
          <a:xfrm>
            <a:off x="419735" y="5890895"/>
            <a:ext cx="1089660" cy="158115"/>
            <a:chOff x="661" y="1545"/>
            <a:chExt cx="1690" cy="226"/>
          </a:xfrm>
          <a:solidFill>
            <a:srgbClr val="F7C600"/>
          </a:solidFill>
        </p:grpSpPr>
        <p:sp>
          <p:nvSpPr>
            <p:cNvPr id="23" name="圆角矩形 22"/>
            <p:cNvSpPr/>
            <p:nvPr/>
          </p:nvSpPr>
          <p:spPr>
            <a:xfrm>
              <a:off x="661"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45" y="1545"/>
              <a:ext cx="230"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1629"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113" y="1545"/>
              <a:ext cx="238"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a:extLst>
              <a:ext uri="{FF2B5EF4-FFF2-40B4-BE49-F238E27FC236}">
                <a16:creationId xmlns:a16="http://schemas.microsoft.com/office/drawing/2014/main" xmlns="" id="{ED3F499B-FD92-489A-B1ED-FAF2D8C68F2A}"/>
              </a:ext>
            </a:extLst>
          </p:cNvPr>
          <p:cNvSpPr/>
          <p:nvPr/>
        </p:nvSpPr>
        <p:spPr>
          <a:xfrm>
            <a:off x="8407654" y="4493825"/>
            <a:ext cx="1449578" cy="1397070"/>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48916" y="449362"/>
            <a:ext cx="5273675" cy="646331"/>
          </a:xfrm>
          <a:prstGeom prst="rect">
            <a:avLst/>
          </a:prstGeom>
          <a:noFill/>
          <a:extLst>
            <a:ext uri="{909E8E84-426E-40DD-AFC4-6F175D3DCCD1}">
              <a14:hiddenFill xmlns:a14="http://schemas.microsoft.com/office/drawing/2010/main">
                <a:solidFill>
                  <a:srgbClr val="5C5C5C"/>
                </a:solidFill>
              </a14:hiddenFill>
            </a:ext>
          </a:extLst>
        </p:spPr>
        <p:txBody>
          <a:bodyPr wrap="square" rtlCol="0">
            <a:spAutoFit/>
          </a:bodyPr>
          <a:lstStyle/>
          <a:p>
            <a:pPr algn="ctr">
              <a:lnSpc>
                <a:spcPct val="90000"/>
              </a:lnSpc>
            </a:pPr>
            <a:r>
              <a:rPr lang="en-US" altLang="zh-CN" sz="4000" b="1" dirty="0">
                <a:solidFill>
                  <a:srgbClr val="232323"/>
                </a:solidFill>
                <a:latin typeface="Chivo Light"/>
                <a:ea typeface="思源黑体 CN Bold" panose="020B0800000000000000" charset="-122"/>
                <a:cs typeface="Calibri" panose="020F0502020204030204" pitchFamily="34" charset="0"/>
              </a:rPr>
              <a:t>QUẢN LÝ, ĐIỀU TIẾT GIÁ</a:t>
            </a:r>
            <a:endParaRPr lang="zh-CN" altLang="en-US" sz="4000" b="1" dirty="0">
              <a:solidFill>
                <a:srgbClr val="232323"/>
              </a:solidFill>
              <a:latin typeface="Chivo Light"/>
              <a:ea typeface="思源黑体 CN Bold" panose="020B0800000000000000" charset="-122"/>
              <a:cs typeface="Calibri" panose="020F0502020204030204" pitchFamily="34" charset="0"/>
            </a:endParaRPr>
          </a:p>
        </p:txBody>
      </p:sp>
      <p:grpSp>
        <p:nvGrpSpPr>
          <p:cNvPr id="29" name="组合 28"/>
          <p:cNvGrpSpPr/>
          <p:nvPr/>
        </p:nvGrpSpPr>
        <p:grpSpPr>
          <a:xfrm>
            <a:off x="1081083" y="1636749"/>
            <a:ext cx="3079115" cy="1031240"/>
            <a:chOff x="5299" y="5242"/>
            <a:chExt cx="4849" cy="1624"/>
          </a:xfrm>
        </p:grpSpPr>
        <p:sp>
          <p:nvSpPr>
            <p:cNvPr id="31" name="文本框 30"/>
            <p:cNvSpPr txBox="1"/>
            <p:nvPr/>
          </p:nvSpPr>
          <p:spPr>
            <a:xfrm>
              <a:off x="7239" y="5454"/>
              <a:ext cx="2909" cy="727"/>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a:solidFill>
                    <a:srgbClr val="232323"/>
                  </a:solidFill>
                  <a:latin typeface="Chivo Light"/>
                  <a:ea typeface="思源黑体 CN Bold" panose="020B0800000000000000" charset="-122"/>
                </a:rPr>
                <a:t>BÌNH ỔN GIÁ</a:t>
              </a:r>
              <a:endParaRPr lang="zh-CN" altLang="en-US" sz="2400" b="1" dirty="0">
                <a:solidFill>
                  <a:srgbClr val="232323"/>
                </a:solidFill>
                <a:latin typeface="Chivo Light"/>
                <a:ea typeface="思源黑体 CN Bold" panose="020B0800000000000000" charset="-122"/>
              </a:endParaRPr>
            </a:p>
          </p:txBody>
        </p:sp>
        <p:grpSp>
          <p:nvGrpSpPr>
            <p:cNvPr id="33" name="组合 32"/>
            <p:cNvGrpSpPr/>
            <p:nvPr/>
          </p:nvGrpSpPr>
          <p:grpSpPr>
            <a:xfrm>
              <a:off x="5299" y="5242"/>
              <a:ext cx="1731" cy="1624"/>
              <a:chOff x="4193" y="4714"/>
              <a:chExt cx="1731" cy="1624"/>
            </a:xfrm>
          </p:grpSpPr>
          <p:sp>
            <p:nvSpPr>
              <p:cNvPr id="35" name="椭圆 34"/>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
            <p:nvSpPr>
              <p:cNvPr id="34" name="文本框 33"/>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chemeClr val="bg1"/>
                    </a:solidFill>
                    <a:latin typeface="Chivo Light"/>
                    <a:ea typeface="思源黑体 CN Bold" panose="020B0800000000000000" charset="-122"/>
                  </a:rPr>
                  <a:t>1.</a:t>
                </a:r>
              </a:p>
            </p:txBody>
          </p:sp>
        </p:grpSp>
      </p:grpSp>
      <p:grpSp>
        <p:nvGrpSpPr>
          <p:cNvPr id="6" name="组合 5"/>
          <p:cNvGrpSpPr/>
          <p:nvPr/>
        </p:nvGrpSpPr>
        <p:grpSpPr>
          <a:xfrm>
            <a:off x="5745793" y="1636749"/>
            <a:ext cx="2623820" cy="1031240"/>
            <a:chOff x="5299" y="5242"/>
            <a:chExt cx="4132" cy="1624"/>
          </a:xfrm>
        </p:grpSpPr>
        <p:sp>
          <p:nvSpPr>
            <p:cNvPr id="8" name="文本框 7"/>
            <p:cNvSpPr txBox="1"/>
            <p:nvPr/>
          </p:nvSpPr>
          <p:spPr>
            <a:xfrm>
              <a:off x="7239" y="5454"/>
              <a:ext cx="2192" cy="727"/>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a:solidFill>
                    <a:srgbClr val="232323"/>
                  </a:solidFill>
                  <a:latin typeface="Chivo Light"/>
                  <a:ea typeface="思源黑体 CN Bold" panose="020B0800000000000000" charset="-122"/>
                </a:rPr>
                <a:t>ĐỊNH GIÁ</a:t>
              </a:r>
              <a:endParaRPr lang="zh-CN" altLang="en-US" sz="2400" b="1" dirty="0">
                <a:solidFill>
                  <a:srgbClr val="232323"/>
                </a:solidFill>
                <a:latin typeface="Chivo Light"/>
                <a:ea typeface="思源黑体 CN Bold" panose="020B0800000000000000" charset="-122"/>
              </a:endParaRPr>
            </a:p>
          </p:txBody>
        </p:sp>
        <p:grpSp>
          <p:nvGrpSpPr>
            <p:cNvPr id="11" name="组合 10"/>
            <p:cNvGrpSpPr/>
            <p:nvPr/>
          </p:nvGrpSpPr>
          <p:grpSpPr>
            <a:xfrm>
              <a:off x="5299" y="5242"/>
              <a:ext cx="1731" cy="1624"/>
              <a:chOff x="4193" y="4714"/>
              <a:chExt cx="1731" cy="1624"/>
            </a:xfrm>
          </p:grpSpPr>
          <p:sp>
            <p:nvSpPr>
              <p:cNvPr id="17" name="椭圆 16"/>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
            <p:nvSpPr>
              <p:cNvPr id="18" name="文本框 17"/>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chemeClr val="bg1"/>
                    </a:solidFill>
                    <a:latin typeface="Chivo Light"/>
                    <a:ea typeface="思源黑体 CN Bold" panose="020B0800000000000000" charset="-122"/>
                  </a:rPr>
                  <a:t>2.</a:t>
                </a:r>
              </a:p>
            </p:txBody>
          </p:sp>
        </p:grpSp>
      </p:grpSp>
      <p:grpSp>
        <p:nvGrpSpPr>
          <p:cNvPr id="19" name="组合 18"/>
          <p:cNvGrpSpPr/>
          <p:nvPr/>
        </p:nvGrpSpPr>
        <p:grpSpPr>
          <a:xfrm>
            <a:off x="2343082" y="3133335"/>
            <a:ext cx="3813810" cy="1031240"/>
            <a:chOff x="5299" y="5242"/>
            <a:chExt cx="6006" cy="1624"/>
          </a:xfrm>
        </p:grpSpPr>
        <p:sp>
          <p:nvSpPr>
            <p:cNvPr id="21" name="文本框 20"/>
            <p:cNvSpPr txBox="1"/>
            <p:nvPr/>
          </p:nvSpPr>
          <p:spPr>
            <a:xfrm>
              <a:off x="7239" y="5454"/>
              <a:ext cx="4066" cy="727"/>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a:solidFill>
                    <a:srgbClr val="232323"/>
                  </a:solidFill>
                  <a:latin typeface="Chivo Light"/>
                  <a:ea typeface="思源黑体 CN Bold" panose="020B0800000000000000" charset="-122"/>
                </a:rPr>
                <a:t>HIỆP THƯƠNG GIÁ</a:t>
              </a:r>
              <a:endParaRPr lang="zh-CN" altLang="en-US" sz="2400" b="1" dirty="0">
                <a:solidFill>
                  <a:srgbClr val="232323"/>
                </a:solidFill>
                <a:latin typeface="Chivo Light"/>
                <a:ea typeface="思源黑体 CN Bold" panose="020B0800000000000000" charset="-122"/>
              </a:endParaRPr>
            </a:p>
          </p:txBody>
        </p:sp>
        <p:grpSp>
          <p:nvGrpSpPr>
            <p:cNvPr id="25" name="组合 24"/>
            <p:cNvGrpSpPr/>
            <p:nvPr/>
          </p:nvGrpSpPr>
          <p:grpSpPr>
            <a:xfrm>
              <a:off x="5299" y="5242"/>
              <a:ext cx="1731" cy="1624"/>
              <a:chOff x="4193" y="4714"/>
              <a:chExt cx="1731" cy="1624"/>
            </a:xfrm>
          </p:grpSpPr>
          <p:sp>
            <p:nvSpPr>
              <p:cNvPr id="57" name="椭圆 56"/>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
            <p:nvSpPr>
              <p:cNvPr id="58" name="文本框 57"/>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chemeClr val="bg1"/>
                    </a:solidFill>
                    <a:latin typeface="Chivo Light"/>
                    <a:ea typeface="思源黑体 CN Bold" panose="020B0800000000000000" charset="-122"/>
                  </a:rPr>
                  <a:t>3.</a:t>
                </a:r>
              </a:p>
            </p:txBody>
          </p:sp>
        </p:grpSp>
      </p:grpSp>
      <p:grpSp>
        <p:nvGrpSpPr>
          <p:cNvPr id="59" name="组合 58"/>
          <p:cNvGrpSpPr/>
          <p:nvPr/>
        </p:nvGrpSpPr>
        <p:grpSpPr>
          <a:xfrm>
            <a:off x="7007792" y="3133335"/>
            <a:ext cx="4348480" cy="1031240"/>
            <a:chOff x="5299" y="5242"/>
            <a:chExt cx="6848" cy="1624"/>
          </a:xfrm>
        </p:grpSpPr>
        <p:sp>
          <p:nvSpPr>
            <p:cNvPr id="61" name="文本框 60"/>
            <p:cNvSpPr txBox="1"/>
            <p:nvPr/>
          </p:nvSpPr>
          <p:spPr>
            <a:xfrm>
              <a:off x="7215" y="5445"/>
              <a:ext cx="4932" cy="1309"/>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a:solidFill>
                    <a:srgbClr val="232323"/>
                  </a:solidFill>
                  <a:latin typeface="Chivo Light"/>
                  <a:ea typeface="思源黑体 CN Bold" panose="020B0800000000000000" charset="-122"/>
                </a:rPr>
                <a:t>KÊ KHAI GIÁ, NIÊM YẾT GIÁ, GIÁ THAM CHIẾU</a:t>
              </a:r>
              <a:endParaRPr lang="zh-CN" altLang="en-US" sz="2400" b="1" dirty="0">
                <a:solidFill>
                  <a:srgbClr val="232323"/>
                </a:solidFill>
                <a:latin typeface="Chivo Light"/>
                <a:ea typeface="思源黑体 CN Bold" panose="020B0800000000000000" charset="-122"/>
              </a:endParaRPr>
            </a:p>
          </p:txBody>
        </p:sp>
        <p:grpSp>
          <p:nvGrpSpPr>
            <p:cNvPr id="63" name="组合 62"/>
            <p:cNvGrpSpPr/>
            <p:nvPr/>
          </p:nvGrpSpPr>
          <p:grpSpPr>
            <a:xfrm>
              <a:off x="5299" y="5242"/>
              <a:ext cx="1731" cy="1624"/>
              <a:chOff x="4193" y="4714"/>
              <a:chExt cx="1731" cy="1624"/>
            </a:xfrm>
          </p:grpSpPr>
          <p:sp>
            <p:nvSpPr>
              <p:cNvPr id="64" name="椭圆 63"/>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
            <p:nvSpPr>
              <p:cNvPr id="65" name="文本框 64"/>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chemeClr val="bg1"/>
                    </a:solidFill>
                    <a:latin typeface="Chivo Light"/>
                    <a:ea typeface="思源黑体 CN Bold" panose="020B0800000000000000" charset="-122"/>
                  </a:rPr>
                  <a:t>4.</a:t>
                </a:r>
              </a:p>
            </p:txBody>
          </p:sp>
        </p:grpSp>
      </p:grpSp>
      <p:grpSp>
        <p:nvGrpSpPr>
          <p:cNvPr id="77" name="组合 76"/>
          <p:cNvGrpSpPr/>
          <p:nvPr/>
        </p:nvGrpSpPr>
        <p:grpSpPr>
          <a:xfrm>
            <a:off x="10732135" y="6191885"/>
            <a:ext cx="1089660" cy="158115"/>
            <a:chOff x="661" y="1545"/>
            <a:chExt cx="1690" cy="226"/>
          </a:xfrm>
          <a:solidFill>
            <a:srgbClr val="F7C600"/>
          </a:solidFill>
        </p:grpSpPr>
        <p:sp>
          <p:nvSpPr>
            <p:cNvPr id="78" name="圆角矩形 77"/>
            <p:cNvSpPr/>
            <p:nvPr/>
          </p:nvSpPr>
          <p:spPr>
            <a:xfrm>
              <a:off x="661"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145" y="1545"/>
              <a:ext cx="230"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1629"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圆角矩形 80"/>
            <p:cNvSpPr/>
            <p:nvPr/>
          </p:nvSpPr>
          <p:spPr>
            <a:xfrm>
              <a:off x="2113" y="1545"/>
              <a:ext cx="238"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8">
            <a:extLst>
              <a:ext uri="{FF2B5EF4-FFF2-40B4-BE49-F238E27FC236}">
                <a16:creationId xmlns:a16="http://schemas.microsoft.com/office/drawing/2014/main" xmlns="" id="{D4FAF91C-4F89-AEF2-C9C8-572394828DF6}"/>
              </a:ext>
            </a:extLst>
          </p:cNvPr>
          <p:cNvGrpSpPr/>
          <p:nvPr/>
        </p:nvGrpSpPr>
        <p:grpSpPr>
          <a:xfrm>
            <a:off x="3668750" y="4705631"/>
            <a:ext cx="3872230" cy="1200150"/>
            <a:chOff x="5299" y="5242"/>
            <a:chExt cx="6098" cy="1890"/>
          </a:xfrm>
        </p:grpSpPr>
        <p:sp>
          <p:nvSpPr>
            <p:cNvPr id="3" name="文本框 20">
              <a:extLst>
                <a:ext uri="{FF2B5EF4-FFF2-40B4-BE49-F238E27FC236}">
                  <a16:creationId xmlns:a16="http://schemas.microsoft.com/office/drawing/2014/main" xmlns="" id="{FF16C855-37A0-66B8-8458-4D9CA8813250}"/>
                </a:ext>
              </a:extLst>
            </p:cNvPr>
            <p:cNvSpPr txBox="1"/>
            <p:nvPr/>
          </p:nvSpPr>
          <p:spPr>
            <a:xfrm>
              <a:off x="7222" y="5242"/>
              <a:ext cx="4175" cy="1890"/>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a:solidFill>
                    <a:srgbClr val="232323"/>
                  </a:solidFill>
                  <a:latin typeface="Chivo Light"/>
                  <a:ea typeface="思源黑体 CN Bold" panose="020B0800000000000000" charset="-122"/>
                </a:rPr>
                <a:t>TỔNG HỢP, PHÂN TÍCH, DỰ BÁO GIÁ THỊ TRƯỜNG</a:t>
              </a:r>
              <a:endParaRPr lang="zh-CN" altLang="en-US" sz="2400" b="1" dirty="0">
                <a:solidFill>
                  <a:srgbClr val="232323"/>
                </a:solidFill>
                <a:latin typeface="Chivo Light"/>
                <a:ea typeface="思源黑体 CN Bold" panose="020B0800000000000000" charset="-122"/>
              </a:endParaRPr>
            </a:p>
          </p:txBody>
        </p:sp>
        <p:grpSp>
          <p:nvGrpSpPr>
            <p:cNvPr id="4" name="组合 24">
              <a:extLst>
                <a:ext uri="{FF2B5EF4-FFF2-40B4-BE49-F238E27FC236}">
                  <a16:creationId xmlns:a16="http://schemas.microsoft.com/office/drawing/2014/main" xmlns="" id="{922A6011-FD90-1A1E-691C-20431659DF45}"/>
                </a:ext>
              </a:extLst>
            </p:cNvPr>
            <p:cNvGrpSpPr/>
            <p:nvPr/>
          </p:nvGrpSpPr>
          <p:grpSpPr>
            <a:xfrm>
              <a:off x="5299" y="5242"/>
              <a:ext cx="1731" cy="1624"/>
              <a:chOff x="4193" y="4714"/>
              <a:chExt cx="1731" cy="1624"/>
            </a:xfrm>
          </p:grpSpPr>
          <p:sp>
            <p:nvSpPr>
              <p:cNvPr id="7" name="椭圆 56">
                <a:extLst>
                  <a:ext uri="{FF2B5EF4-FFF2-40B4-BE49-F238E27FC236}">
                    <a16:creationId xmlns:a16="http://schemas.microsoft.com/office/drawing/2014/main" xmlns="" id="{1D3ED670-E3C1-43F3-1D09-24E07565FCED}"/>
                  </a:ext>
                </a:extLst>
              </p:cNvPr>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
            <p:nvSpPr>
              <p:cNvPr id="9" name="文本框 57">
                <a:extLst>
                  <a:ext uri="{FF2B5EF4-FFF2-40B4-BE49-F238E27FC236}">
                    <a16:creationId xmlns:a16="http://schemas.microsoft.com/office/drawing/2014/main" xmlns="" id="{A285F868-B166-C4C7-83D4-F8117B7ED049}"/>
                  </a:ext>
                </a:extLst>
              </p:cNvPr>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chemeClr val="bg1"/>
                    </a:solidFill>
                    <a:latin typeface="Chivo Light"/>
                    <a:ea typeface="思源黑体 CN Bold" panose="020B0800000000000000" charset="-122"/>
                  </a:rPr>
                  <a:t>5.</a:t>
                </a:r>
              </a:p>
            </p:txBody>
          </p:sp>
        </p:grpSp>
      </p:grpSp>
      <p:grpSp>
        <p:nvGrpSpPr>
          <p:cNvPr id="10" name="组合 58">
            <a:extLst>
              <a:ext uri="{FF2B5EF4-FFF2-40B4-BE49-F238E27FC236}">
                <a16:creationId xmlns:a16="http://schemas.microsoft.com/office/drawing/2014/main" xmlns="" id="{8728A044-F11D-EBA0-AA3D-51C215C8C2E1}"/>
              </a:ext>
            </a:extLst>
          </p:cNvPr>
          <p:cNvGrpSpPr/>
          <p:nvPr/>
        </p:nvGrpSpPr>
        <p:grpSpPr>
          <a:xfrm>
            <a:off x="8333460" y="4705631"/>
            <a:ext cx="3822065" cy="1031240"/>
            <a:chOff x="5299" y="5242"/>
            <a:chExt cx="6019" cy="1624"/>
          </a:xfrm>
        </p:grpSpPr>
        <p:sp>
          <p:nvSpPr>
            <p:cNvPr id="12" name="文本框 60">
              <a:extLst>
                <a:ext uri="{FF2B5EF4-FFF2-40B4-BE49-F238E27FC236}">
                  <a16:creationId xmlns:a16="http://schemas.microsoft.com/office/drawing/2014/main" xmlns="" id="{79C548AF-2AFB-CA8A-416D-3C85A0ED4FBE}"/>
                </a:ext>
              </a:extLst>
            </p:cNvPr>
            <p:cNvSpPr txBox="1"/>
            <p:nvPr/>
          </p:nvSpPr>
          <p:spPr>
            <a:xfrm>
              <a:off x="7239" y="5454"/>
              <a:ext cx="4079" cy="1309"/>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a:solidFill>
                    <a:srgbClr val="232323"/>
                  </a:solidFill>
                  <a:latin typeface="Chivo Light"/>
                  <a:ea typeface="思源黑体 CN Bold" panose="020B0800000000000000" charset="-122"/>
                </a:rPr>
                <a:t>CƠ SỞ DỮ LIỆU VỀ GIÁ</a:t>
              </a:r>
              <a:endParaRPr lang="zh-CN" altLang="en-US" sz="2400" b="1" dirty="0">
                <a:solidFill>
                  <a:srgbClr val="232323"/>
                </a:solidFill>
                <a:latin typeface="Chivo Light"/>
                <a:ea typeface="思源黑体 CN Bold" panose="020B0800000000000000" charset="-122"/>
              </a:endParaRPr>
            </a:p>
          </p:txBody>
        </p:sp>
        <p:grpSp>
          <p:nvGrpSpPr>
            <p:cNvPr id="13" name="组合 62">
              <a:extLst>
                <a:ext uri="{FF2B5EF4-FFF2-40B4-BE49-F238E27FC236}">
                  <a16:creationId xmlns:a16="http://schemas.microsoft.com/office/drawing/2014/main" xmlns="" id="{9442FF51-D011-3E32-85B8-9974731E8B21}"/>
                </a:ext>
              </a:extLst>
            </p:cNvPr>
            <p:cNvGrpSpPr/>
            <p:nvPr/>
          </p:nvGrpSpPr>
          <p:grpSpPr>
            <a:xfrm>
              <a:off x="5299" y="5242"/>
              <a:ext cx="1731" cy="1624"/>
              <a:chOff x="4193" y="4714"/>
              <a:chExt cx="1731" cy="1624"/>
            </a:xfrm>
          </p:grpSpPr>
          <p:sp>
            <p:nvSpPr>
              <p:cNvPr id="14" name="椭圆 63">
                <a:extLst>
                  <a:ext uri="{FF2B5EF4-FFF2-40B4-BE49-F238E27FC236}">
                    <a16:creationId xmlns:a16="http://schemas.microsoft.com/office/drawing/2014/main" xmlns="" id="{C30C6D87-39C1-ECC5-2141-F92F30552C93}"/>
                  </a:ext>
                </a:extLst>
              </p:cNvPr>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sp>
            <p:nvSpPr>
              <p:cNvPr id="15" name="文本框 64">
                <a:extLst>
                  <a:ext uri="{FF2B5EF4-FFF2-40B4-BE49-F238E27FC236}">
                    <a16:creationId xmlns:a16="http://schemas.microsoft.com/office/drawing/2014/main" xmlns="" id="{63FB511A-AF93-003A-9283-80B952E99B6A}"/>
                  </a:ext>
                </a:extLst>
              </p:cNvPr>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algn="ctr"/>
                <a:r>
                  <a:rPr lang="en-US" altLang="zh-CN" sz="4000" b="1" dirty="0">
                    <a:solidFill>
                      <a:schemeClr val="bg1"/>
                    </a:solidFill>
                    <a:latin typeface="Chivo Light"/>
                    <a:ea typeface="思源黑体 CN Bold" panose="020B0800000000000000" charset="-122"/>
                  </a:rPr>
                  <a:t>6.</a:t>
                </a: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89F76725-8764-4DD5-9245-F747FBC2E3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822" r="31822"/>
          <a:stretch>
            <a:fillRect/>
          </a:stretch>
        </p:blipFill>
        <p:spPr/>
      </p:pic>
      <p:sp>
        <p:nvSpPr>
          <p:cNvPr id="2" name="Title 1"/>
          <p:cNvSpPr>
            <a:spLocks noGrp="1"/>
          </p:cNvSpPr>
          <p:nvPr>
            <p:ph type="title"/>
          </p:nvPr>
        </p:nvSpPr>
        <p:spPr>
          <a:xfrm>
            <a:off x="4546599" y="267535"/>
            <a:ext cx="7121525" cy="660511"/>
          </a:xfrm>
        </p:spPr>
        <p:txBody>
          <a:bodyPr/>
          <a:lstStyle/>
          <a:p>
            <a:pPr algn="ctr"/>
            <a:r>
              <a:rPr lang="en-US" b="1" dirty="0">
                <a:solidFill>
                  <a:schemeClr val="tx1"/>
                </a:solidFill>
                <a:latin typeface="Chivo Light"/>
              </a:rPr>
              <a:t>BÌNH ỔN GIÁ</a:t>
            </a:r>
          </a:p>
        </p:txBody>
      </p:sp>
      <p:sp>
        <p:nvSpPr>
          <p:cNvPr id="9" name="Inhaltsplatzhalter 4">
            <a:extLst>
              <a:ext uri="{FF2B5EF4-FFF2-40B4-BE49-F238E27FC236}">
                <a16:creationId xmlns:a16="http://schemas.microsoft.com/office/drawing/2014/main" xmlns="" id="{09C8F2FF-D615-460F-85C4-8B78844DE68B}"/>
              </a:ext>
            </a:extLst>
          </p:cNvPr>
          <p:cNvSpPr txBox="1">
            <a:spLocks/>
          </p:cNvSpPr>
          <p:nvPr/>
        </p:nvSpPr>
        <p:spPr>
          <a:xfrm>
            <a:off x="4505324" y="1407177"/>
            <a:ext cx="7204073" cy="126188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00000"/>
              </a:lnSpc>
              <a:spcBef>
                <a:spcPts val="300"/>
              </a:spcBef>
              <a:spcAft>
                <a:spcPts val="300"/>
              </a:spcAft>
              <a:buNone/>
            </a:pPr>
            <a:r>
              <a:rPr lang="en-US" sz="1800" b="1" dirty="0">
                <a:solidFill>
                  <a:schemeClr val="tx1"/>
                </a:solidFill>
                <a:latin typeface="Chivo Light"/>
              </a:rPr>
              <a:t>* So </a:t>
            </a:r>
            <a:r>
              <a:rPr lang="en-US" sz="1800" b="1" dirty="0" err="1">
                <a:solidFill>
                  <a:schemeClr val="tx1"/>
                </a:solidFill>
                <a:latin typeface="Chivo Light"/>
              </a:rPr>
              <a:t>với</a:t>
            </a:r>
            <a:r>
              <a:rPr lang="en-US" sz="1800" b="1" dirty="0">
                <a:solidFill>
                  <a:schemeClr val="tx1"/>
                </a:solidFill>
                <a:latin typeface="Chivo Light"/>
              </a:rPr>
              <a:t> </a:t>
            </a:r>
            <a:r>
              <a:rPr lang="en-US" sz="1800" b="1" dirty="0" err="1">
                <a:solidFill>
                  <a:schemeClr val="tx1"/>
                </a:solidFill>
                <a:latin typeface="Chivo Light"/>
              </a:rPr>
              <a:t>quy</a:t>
            </a:r>
            <a:r>
              <a:rPr lang="en-US" sz="1800" b="1" dirty="0">
                <a:solidFill>
                  <a:schemeClr val="tx1"/>
                </a:solidFill>
                <a:latin typeface="Chivo Light"/>
              </a:rPr>
              <a:t> </a:t>
            </a:r>
            <a:r>
              <a:rPr lang="en-US" sz="1800" b="1" dirty="0" err="1">
                <a:solidFill>
                  <a:schemeClr val="tx1"/>
                </a:solidFill>
                <a:latin typeface="Chivo Light"/>
              </a:rPr>
              <a:t>định</a:t>
            </a:r>
            <a:r>
              <a:rPr lang="en-US" sz="1800" b="1" dirty="0">
                <a:solidFill>
                  <a:schemeClr val="tx1"/>
                </a:solidFill>
                <a:latin typeface="Chivo Light"/>
              </a:rPr>
              <a:t> </a:t>
            </a:r>
            <a:r>
              <a:rPr lang="en-US" sz="1800" b="1" dirty="0" err="1">
                <a:solidFill>
                  <a:schemeClr val="tx1"/>
                </a:solidFill>
                <a:latin typeface="Chivo Light"/>
              </a:rPr>
              <a:t>hiện</a:t>
            </a:r>
            <a:r>
              <a:rPr lang="en-US" sz="1800" b="1" dirty="0">
                <a:solidFill>
                  <a:schemeClr val="tx1"/>
                </a:solidFill>
                <a:latin typeface="Chivo Light"/>
              </a:rPr>
              <a:t> </a:t>
            </a:r>
            <a:r>
              <a:rPr lang="en-US" sz="1800" b="1" dirty="0" err="1">
                <a:solidFill>
                  <a:schemeClr val="tx1"/>
                </a:solidFill>
                <a:latin typeface="Chivo Light"/>
              </a:rPr>
              <a:t>hành</a:t>
            </a:r>
            <a:r>
              <a:rPr lang="en-US" sz="1800" b="1" dirty="0">
                <a:solidFill>
                  <a:schemeClr val="tx1"/>
                </a:solidFill>
                <a:latin typeface="Chivo Light"/>
              </a:rPr>
              <a:t>:</a:t>
            </a:r>
          </a:p>
          <a:p>
            <a:pPr algn="l">
              <a:lnSpc>
                <a:spcPct val="100000"/>
              </a:lnSpc>
              <a:spcBef>
                <a:spcPts val="300"/>
              </a:spcBef>
              <a:spcAft>
                <a:spcPts val="300"/>
              </a:spcAft>
              <a:buFontTx/>
              <a:buChar char="-"/>
            </a:pPr>
            <a:r>
              <a:rPr lang="en-US" sz="1800" b="1" dirty="0" err="1">
                <a:solidFill>
                  <a:schemeClr val="tx1"/>
                </a:solidFill>
                <a:latin typeface="Chivo Light"/>
              </a:rPr>
              <a:t>B</a:t>
            </a:r>
            <a:r>
              <a:rPr lang="en-US" sz="1800" b="1" kern="1200" dirty="0" err="1">
                <a:solidFill>
                  <a:schemeClr val="tx1"/>
                </a:solidFill>
                <a:latin typeface="Chivo Light"/>
              </a:rPr>
              <a:t>ổ</a:t>
            </a:r>
            <a:r>
              <a:rPr lang="en-US" sz="1800" b="1" kern="1200" dirty="0">
                <a:solidFill>
                  <a:schemeClr val="tx1"/>
                </a:solidFill>
                <a:latin typeface="Chivo Light"/>
              </a:rPr>
              <a:t> sung </a:t>
            </a:r>
            <a:r>
              <a:rPr lang="en-US" sz="1800" b="1" kern="1200" dirty="0" err="1">
                <a:solidFill>
                  <a:schemeClr val="tx1"/>
                </a:solidFill>
                <a:latin typeface="Chivo Light"/>
              </a:rPr>
              <a:t>mặt</a:t>
            </a:r>
            <a:r>
              <a:rPr lang="en-US" sz="1800" b="1" kern="1200" dirty="0">
                <a:solidFill>
                  <a:schemeClr val="tx1"/>
                </a:solidFill>
                <a:latin typeface="Chivo Light"/>
              </a:rPr>
              <a:t> </a:t>
            </a:r>
            <a:r>
              <a:rPr lang="en-US" sz="1800" b="1" kern="1200" dirty="0" err="1">
                <a:solidFill>
                  <a:schemeClr val="tx1"/>
                </a:solidFill>
                <a:latin typeface="Chivo Light"/>
              </a:rPr>
              <a:t>hàng</a:t>
            </a:r>
            <a:r>
              <a:rPr lang="en-US" sz="1800" b="1" kern="1200" dirty="0">
                <a:solidFill>
                  <a:schemeClr val="tx1"/>
                </a:solidFill>
                <a:latin typeface="Chivo Light"/>
              </a:rPr>
              <a:t> </a:t>
            </a:r>
            <a:r>
              <a:rPr lang="en-US" sz="1800" b="1" kern="1200" dirty="0" err="1">
                <a:solidFill>
                  <a:schemeClr val="tx1"/>
                </a:solidFill>
                <a:latin typeface="Chivo Light"/>
              </a:rPr>
              <a:t>thức</a:t>
            </a:r>
            <a:r>
              <a:rPr lang="en-US" sz="1800" b="1" kern="1200" dirty="0">
                <a:solidFill>
                  <a:schemeClr val="tx1"/>
                </a:solidFill>
                <a:latin typeface="Chivo Light"/>
              </a:rPr>
              <a:t> </a:t>
            </a:r>
            <a:r>
              <a:rPr lang="en-US" sz="1800" b="1" kern="1200" dirty="0" err="1">
                <a:solidFill>
                  <a:schemeClr val="tx1"/>
                </a:solidFill>
                <a:latin typeface="Chivo Light"/>
              </a:rPr>
              <a:t>ăn</a:t>
            </a:r>
            <a:r>
              <a:rPr lang="en-US" sz="1800" b="1" kern="1200" dirty="0">
                <a:solidFill>
                  <a:schemeClr val="tx1"/>
                </a:solidFill>
                <a:latin typeface="Chivo Light"/>
              </a:rPr>
              <a:t> </a:t>
            </a:r>
            <a:r>
              <a:rPr lang="en-US" sz="1800" b="1" kern="1200" dirty="0" err="1">
                <a:solidFill>
                  <a:schemeClr val="tx1"/>
                </a:solidFill>
                <a:latin typeface="Chivo Light"/>
              </a:rPr>
              <a:t>chăn</a:t>
            </a:r>
            <a:r>
              <a:rPr lang="en-US" sz="1800" b="1" kern="1200" dirty="0">
                <a:solidFill>
                  <a:schemeClr val="tx1"/>
                </a:solidFill>
                <a:latin typeface="Chivo Light"/>
              </a:rPr>
              <a:t> </a:t>
            </a:r>
            <a:r>
              <a:rPr lang="en-US" sz="1800" b="1" kern="1200" dirty="0" err="1">
                <a:solidFill>
                  <a:schemeClr val="tx1"/>
                </a:solidFill>
                <a:latin typeface="Chivo Light"/>
              </a:rPr>
              <a:t>nuôi</a:t>
            </a:r>
            <a:r>
              <a:rPr lang="en-US" sz="1800" b="1" kern="1200" dirty="0">
                <a:solidFill>
                  <a:schemeClr val="tx1"/>
                </a:solidFill>
                <a:latin typeface="Chivo Light"/>
              </a:rPr>
              <a:t> </a:t>
            </a:r>
            <a:r>
              <a:rPr lang="en-US" sz="1800" b="1" kern="1200" dirty="0" err="1">
                <a:solidFill>
                  <a:schemeClr val="tx1"/>
                </a:solidFill>
                <a:latin typeface="Chivo Light"/>
              </a:rPr>
              <a:t>vào</a:t>
            </a:r>
            <a:r>
              <a:rPr lang="en-US" sz="1800" b="1" kern="1200" dirty="0">
                <a:solidFill>
                  <a:schemeClr val="tx1"/>
                </a:solidFill>
                <a:latin typeface="Chivo Light"/>
              </a:rPr>
              <a:t> </a:t>
            </a:r>
            <a:r>
              <a:rPr lang="en-US" sz="1800" b="1" kern="1200" dirty="0" err="1">
                <a:solidFill>
                  <a:schemeClr val="tx1"/>
                </a:solidFill>
                <a:latin typeface="Chivo Light"/>
              </a:rPr>
              <a:t>danh</a:t>
            </a:r>
            <a:r>
              <a:rPr lang="en-US" sz="1800" b="1" kern="1200" dirty="0">
                <a:solidFill>
                  <a:schemeClr val="tx1"/>
                </a:solidFill>
                <a:latin typeface="Chivo Light"/>
              </a:rPr>
              <a:t> </a:t>
            </a:r>
            <a:r>
              <a:rPr lang="en-US" sz="1800" b="1" kern="1200" dirty="0" err="1">
                <a:solidFill>
                  <a:schemeClr val="tx1"/>
                </a:solidFill>
                <a:latin typeface="Chivo Light"/>
              </a:rPr>
              <a:t>mục</a:t>
            </a:r>
            <a:r>
              <a:rPr lang="en-US" sz="1800" b="1" kern="1200" dirty="0">
                <a:solidFill>
                  <a:schemeClr val="tx1"/>
                </a:solidFill>
                <a:latin typeface="Chivo Light"/>
              </a:rPr>
              <a:t>;</a:t>
            </a:r>
          </a:p>
          <a:p>
            <a:pPr algn="l">
              <a:lnSpc>
                <a:spcPct val="100000"/>
              </a:lnSpc>
              <a:spcBef>
                <a:spcPts val="300"/>
              </a:spcBef>
              <a:spcAft>
                <a:spcPts val="300"/>
              </a:spcAft>
              <a:buFontTx/>
              <a:buChar char="-"/>
            </a:pPr>
            <a:r>
              <a:rPr lang="en-US" sz="1800" b="1" dirty="0">
                <a:solidFill>
                  <a:schemeClr val="tx1"/>
                </a:solidFill>
                <a:latin typeface="Chivo Light"/>
              </a:rPr>
              <a:t>Đ</a:t>
            </a:r>
            <a:r>
              <a:rPr lang="vi-VN" sz="1800" b="1" dirty="0">
                <a:solidFill>
                  <a:schemeClr val="tx1"/>
                </a:solidFill>
                <a:latin typeface="Chivo Light"/>
              </a:rPr>
              <a:t>ưa ra khỏi danh mục các mặt hàng điện, muối ăn và đường ăn</a:t>
            </a:r>
            <a:endParaRPr lang="en-US" sz="1800" b="1" dirty="0">
              <a:solidFill>
                <a:schemeClr val="tx1"/>
              </a:solidFill>
              <a:latin typeface="Chivo Light"/>
            </a:endParaRPr>
          </a:p>
        </p:txBody>
      </p:sp>
      <p:sp>
        <p:nvSpPr>
          <p:cNvPr id="10" name="Inhaltsplatzhalter 4">
            <a:extLst>
              <a:ext uri="{FF2B5EF4-FFF2-40B4-BE49-F238E27FC236}">
                <a16:creationId xmlns:a16="http://schemas.microsoft.com/office/drawing/2014/main" xmlns="" id="{14CD01D4-BC5F-434C-84F8-F7C8BA02525E}"/>
              </a:ext>
            </a:extLst>
          </p:cNvPr>
          <p:cNvSpPr txBox="1">
            <a:spLocks/>
          </p:cNvSpPr>
          <p:nvPr/>
        </p:nvSpPr>
        <p:spPr>
          <a:xfrm>
            <a:off x="4631835" y="2856234"/>
            <a:ext cx="7033600" cy="377026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00000"/>
              </a:lnSpc>
              <a:spcBef>
                <a:spcPts val="300"/>
              </a:spcBef>
              <a:spcAft>
                <a:spcPts val="300"/>
              </a:spcAft>
              <a:buNone/>
            </a:pPr>
            <a:r>
              <a:rPr lang="en-US" sz="1800" b="1" dirty="0">
                <a:solidFill>
                  <a:schemeClr val="tx1"/>
                </a:solidFill>
                <a:latin typeface="Chivo Light"/>
              </a:rPr>
              <a:t>* </a:t>
            </a:r>
            <a:r>
              <a:rPr lang="en-US" sz="1800" b="1" dirty="0" err="1">
                <a:solidFill>
                  <a:schemeClr val="tx1"/>
                </a:solidFill>
                <a:latin typeface="Chivo Light"/>
              </a:rPr>
              <a:t>Danh</a:t>
            </a:r>
            <a:r>
              <a:rPr lang="en-US" sz="1800" b="1" dirty="0">
                <a:solidFill>
                  <a:schemeClr val="tx1"/>
                </a:solidFill>
                <a:latin typeface="Chivo Light"/>
              </a:rPr>
              <a:t> </a:t>
            </a:r>
            <a:r>
              <a:rPr lang="en-US" sz="1800" b="1" dirty="0" err="1">
                <a:solidFill>
                  <a:schemeClr val="tx1"/>
                </a:solidFill>
                <a:latin typeface="Chivo Light"/>
              </a:rPr>
              <a:t>mục</a:t>
            </a:r>
            <a:r>
              <a:rPr lang="en-US" sz="1800" b="1" dirty="0">
                <a:solidFill>
                  <a:schemeClr val="tx1"/>
                </a:solidFill>
                <a:latin typeface="Chivo Light"/>
              </a:rPr>
              <a:t> </a:t>
            </a:r>
            <a:r>
              <a:rPr lang="en-US" sz="1800" b="1" dirty="0" err="1">
                <a:solidFill>
                  <a:schemeClr val="tx1"/>
                </a:solidFill>
                <a:latin typeface="Chivo Light"/>
              </a:rPr>
              <a:t>hàng</a:t>
            </a:r>
            <a:r>
              <a:rPr lang="en-US" sz="1800" b="1" dirty="0">
                <a:solidFill>
                  <a:schemeClr val="tx1"/>
                </a:solidFill>
                <a:latin typeface="Chivo Light"/>
              </a:rPr>
              <a:t> </a:t>
            </a:r>
            <a:r>
              <a:rPr lang="en-US" sz="1800" b="1" dirty="0" err="1">
                <a:solidFill>
                  <a:schemeClr val="tx1"/>
                </a:solidFill>
                <a:latin typeface="Chivo Light"/>
              </a:rPr>
              <a:t>hóa</a:t>
            </a:r>
            <a:r>
              <a:rPr lang="en-US" sz="1800" b="1" dirty="0">
                <a:solidFill>
                  <a:schemeClr val="tx1"/>
                </a:solidFill>
                <a:latin typeface="Chivo Light"/>
              </a:rPr>
              <a:t>, </a:t>
            </a:r>
            <a:r>
              <a:rPr lang="en-US" sz="1800" b="1" dirty="0" err="1">
                <a:solidFill>
                  <a:schemeClr val="tx1"/>
                </a:solidFill>
                <a:latin typeface="Chivo Light"/>
              </a:rPr>
              <a:t>dịch</a:t>
            </a:r>
            <a:r>
              <a:rPr lang="en-US" sz="1800" b="1" dirty="0">
                <a:solidFill>
                  <a:schemeClr val="tx1"/>
                </a:solidFill>
                <a:latin typeface="Chivo Light"/>
              </a:rPr>
              <a:t> </a:t>
            </a:r>
            <a:r>
              <a:rPr lang="en-US" sz="1800" b="1" dirty="0" err="1">
                <a:solidFill>
                  <a:schemeClr val="tx1"/>
                </a:solidFill>
                <a:latin typeface="Chivo Light"/>
              </a:rPr>
              <a:t>vụ</a:t>
            </a:r>
            <a:r>
              <a:rPr lang="en-US" sz="1800" b="1" dirty="0">
                <a:solidFill>
                  <a:schemeClr val="tx1"/>
                </a:solidFill>
                <a:latin typeface="Chivo Light"/>
              </a:rPr>
              <a:t> </a:t>
            </a:r>
            <a:r>
              <a:rPr lang="en-US" sz="1800" b="1" dirty="0" err="1">
                <a:solidFill>
                  <a:schemeClr val="tx1"/>
                </a:solidFill>
                <a:latin typeface="Chivo Light"/>
              </a:rPr>
              <a:t>bình</a:t>
            </a:r>
            <a:r>
              <a:rPr lang="en-US" sz="1800" b="1" dirty="0">
                <a:solidFill>
                  <a:schemeClr val="tx1"/>
                </a:solidFill>
                <a:latin typeface="Chivo Light"/>
              </a:rPr>
              <a:t> </a:t>
            </a:r>
            <a:r>
              <a:rPr lang="en-US" sz="1800" b="1" dirty="0" err="1">
                <a:solidFill>
                  <a:schemeClr val="tx1"/>
                </a:solidFill>
                <a:latin typeface="Chivo Light"/>
              </a:rPr>
              <a:t>ổn</a:t>
            </a:r>
            <a:r>
              <a:rPr lang="en-US" sz="1800" b="1" dirty="0">
                <a:solidFill>
                  <a:schemeClr val="tx1"/>
                </a:solidFill>
                <a:latin typeface="Chivo Light"/>
              </a:rPr>
              <a:t> </a:t>
            </a:r>
            <a:r>
              <a:rPr lang="en-US" sz="1800" b="1" dirty="0" err="1">
                <a:solidFill>
                  <a:schemeClr val="tx1"/>
                </a:solidFill>
                <a:latin typeface="Chivo Light"/>
              </a:rPr>
              <a:t>giá</a:t>
            </a:r>
            <a:r>
              <a:rPr lang="en-US" sz="1800" b="1" dirty="0">
                <a:solidFill>
                  <a:schemeClr val="tx1"/>
                </a:solidFill>
                <a:latin typeface="Chivo Light"/>
              </a:rPr>
              <a:t> </a:t>
            </a:r>
            <a:r>
              <a:rPr lang="en-US" sz="1800" b="1" dirty="0" err="1">
                <a:solidFill>
                  <a:schemeClr val="tx1"/>
                </a:solidFill>
                <a:latin typeface="Chivo Light"/>
              </a:rPr>
              <a:t>theo</a:t>
            </a:r>
            <a:r>
              <a:rPr lang="en-US" sz="1800" b="1" dirty="0">
                <a:solidFill>
                  <a:schemeClr val="tx1"/>
                </a:solidFill>
                <a:latin typeface="Chivo Light"/>
              </a:rPr>
              <a:t> </a:t>
            </a:r>
            <a:r>
              <a:rPr lang="en-US" sz="1800" b="1" dirty="0" err="1">
                <a:solidFill>
                  <a:schemeClr val="tx1"/>
                </a:solidFill>
                <a:latin typeface="Chivo Light"/>
              </a:rPr>
              <a:t>Luật</a:t>
            </a:r>
            <a:r>
              <a:rPr lang="en-US" sz="1800" b="1" dirty="0">
                <a:solidFill>
                  <a:schemeClr val="tx1"/>
                </a:solidFill>
                <a:latin typeface="Chivo Light"/>
              </a:rPr>
              <a:t> </a:t>
            </a:r>
            <a:r>
              <a:rPr lang="en-US" sz="1800" b="1" dirty="0" err="1">
                <a:solidFill>
                  <a:schemeClr val="tx1"/>
                </a:solidFill>
                <a:latin typeface="Chivo Light"/>
              </a:rPr>
              <a:t>Giá</a:t>
            </a:r>
            <a:r>
              <a:rPr lang="en-US" sz="1800" b="1" dirty="0">
                <a:solidFill>
                  <a:schemeClr val="tx1"/>
                </a:solidFill>
                <a:latin typeface="Chivo Light"/>
              </a:rPr>
              <a:t> 2023</a:t>
            </a:r>
          </a:p>
          <a:p>
            <a:pPr marL="0" indent="0" algn="l">
              <a:lnSpc>
                <a:spcPct val="100000"/>
              </a:lnSpc>
              <a:spcBef>
                <a:spcPts val="300"/>
              </a:spcBef>
              <a:spcAft>
                <a:spcPts val="300"/>
              </a:spcAft>
              <a:buNone/>
            </a:pPr>
            <a:r>
              <a:rPr lang="vi-VN" sz="1800" b="1" kern="1200" dirty="0">
                <a:solidFill>
                  <a:schemeClr val="tx1"/>
                </a:solidFill>
                <a:latin typeface="Chivo Light"/>
              </a:rPr>
              <a:t>1. Xăng, dầu thành phẩm.</a:t>
            </a:r>
          </a:p>
          <a:p>
            <a:pPr marL="0" indent="0" algn="l">
              <a:lnSpc>
                <a:spcPct val="100000"/>
              </a:lnSpc>
              <a:spcBef>
                <a:spcPts val="300"/>
              </a:spcBef>
              <a:spcAft>
                <a:spcPts val="300"/>
              </a:spcAft>
              <a:buNone/>
            </a:pPr>
            <a:r>
              <a:rPr lang="vi-VN" sz="1800" b="1" kern="1200" dirty="0">
                <a:solidFill>
                  <a:schemeClr val="tx1"/>
                </a:solidFill>
                <a:latin typeface="Chivo Light"/>
              </a:rPr>
              <a:t>2. Khí dầu mỏ hóa lỏng (LPG).</a:t>
            </a:r>
          </a:p>
          <a:p>
            <a:pPr marL="0" indent="0" algn="l">
              <a:lnSpc>
                <a:spcPct val="100000"/>
              </a:lnSpc>
              <a:spcBef>
                <a:spcPts val="300"/>
              </a:spcBef>
              <a:spcAft>
                <a:spcPts val="300"/>
              </a:spcAft>
              <a:buNone/>
            </a:pPr>
            <a:r>
              <a:rPr lang="vi-VN" sz="1800" b="1" kern="1200" dirty="0">
                <a:solidFill>
                  <a:schemeClr val="tx1"/>
                </a:solidFill>
                <a:latin typeface="Chivo Light"/>
              </a:rPr>
              <a:t>3. Sữa dành cho trẻ em dưới 06 tuổi. </a:t>
            </a:r>
          </a:p>
          <a:p>
            <a:pPr marL="0" indent="0" algn="l">
              <a:lnSpc>
                <a:spcPct val="100000"/>
              </a:lnSpc>
              <a:spcBef>
                <a:spcPts val="300"/>
              </a:spcBef>
              <a:spcAft>
                <a:spcPts val="300"/>
              </a:spcAft>
              <a:buNone/>
            </a:pPr>
            <a:r>
              <a:rPr lang="vi-VN" sz="1800" b="1" kern="1200" dirty="0">
                <a:solidFill>
                  <a:schemeClr val="tx1"/>
                </a:solidFill>
                <a:latin typeface="Chivo Light"/>
              </a:rPr>
              <a:t>4. Thóc tẻ, gạo tẻ.</a:t>
            </a:r>
          </a:p>
          <a:p>
            <a:pPr marL="0" indent="0" algn="l">
              <a:lnSpc>
                <a:spcPct val="100000"/>
              </a:lnSpc>
              <a:spcBef>
                <a:spcPts val="300"/>
              </a:spcBef>
              <a:spcAft>
                <a:spcPts val="300"/>
              </a:spcAft>
              <a:buNone/>
            </a:pPr>
            <a:r>
              <a:rPr lang="vi-VN" sz="1800" b="1" kern="1200" dirty="0">
                <a:solidFill>
                  <a:schemeClr val="tx1"/>
                </a:solidFill>
                <a:latin typeface="Chivo Light"/>
              </a:rPr>
              <a:t>5. Phân đạm; phân DAP; phân NPK.</a:t>
            </a:r>
          </a:p>
          <a:p>
            <a:pPr marL="0" indent="0" algn="l">
              <a:lnSpc>
                <a:spcPct val="100000"/>
              </a:lnSpc>
              <a:spcBef>
                <a:spcPts val="300"/>
              </a:spcBef>
              <a:spcAft>
                <a:spcPts val="300"/>
              </a:spcAft>
              <a:buNone/>
            </a:pPr>
            <a:r>
              <a:rPr lang="vi-VN" sz="1800" b="1" kern="1200" dirty="0">
                <a:solidFill>
                  <a:schemeClr val="tx1"/>
                </a:solidFill>
                <a:latin typeface="Chivo Light"/>
              </a:rPr>
              <a:t>6. Thức ăn chăn nuôi, thức ăn thủy sản.</a:t>
            </a:r>
          </a:p>
          <a:p>
            <a:pPr marL="0" indent="0" algn="l">
              <a:lnSpc>
                <a:spcPct val="100000"/>
              </a:lnSpc>
              <a:spcBef>
                <a:spcPts val="300"/>
              </a:spcBef>
              <a:spcAft>
                <a:spcPts val="300"/>
              </a:spcAft>
              <a:buNone/>
            </a:pPr>
            <a:r>
              <a:rPr lang="vi-VN" sz="1800" b="1" kern="1200" dirty="0">
                <a:solidFill>
                  <a:schemeClr val="tx1"/>
                </a:solidFill>
                <a:latin typeface="Chivo Light"/>
              </a:rPr>
              <a:t>7. Vắc - xin phòng bệnh cho gia súc, gia cầm.</a:t>
            </a:r>
          </a:p>
          <a:p>
            <a:pPr marL="0" indent="0" algn="l">
              <a:lnSpc>
                <a:spcPct val="100000"/>
              </a:lnSpc>
              <a:spcBef>
                <a:spcPts val="300"/>
              </a:spcBef>
              <a:spcAft>
                <a:spcPts val="300"/>
              </a:spcAft>
              <a:buNone/>
            </a:pPr>
            <a:r>
              <a:rPr lang="vi-VN" sz="1800" b="1" kern="1200" dirty="0">
                <a:solidFill>
                  <a:schemeClr val="tx1"/>
                </a:solidFill>
                <a:latin typeface="Chivo Light"/>
              </a:rPr>
              <a:t>8. Thuốc bảo vệ thực vật.</a:t>
            </a:r>
          </a:p>
          <a:p>
            <a:pPr marL="0" indent="0" algn="l">
              <a:lnSpc>
                <a:spcPct val="100000"/>
              </a:lnSpc>
              <a:spcBef>
                <a:spcPts val="300"/>
              </a:spcBef>
              <a:spcAft>
                <a:spcPts val="300"/>
              </a:spcAft>
              <a:buNone/>
            </a:pPr>
            <a:r>
              <a:rPr lang="vi-VN" sz="1800" b="1" kern="1200" dirty="0">
                <a:solidFill>
                  <a:schemeClr val="tx1"/>
                </a:solidFill>
                <a:latin typeface="Chivo Light"/>
              </a:rPr>
              <a:t>9. Thuốc thuộc danh mục thuốc thiết yếu được sử dụng tại cơ sở khám bệnh, chữa bệnh.</a:t>
            </a:r>
          </a:p>
        </p:txBody>
      </p:sp>
      <p:grpSp>
        <p:nvGrpSpPr>
          <p:cNvPr id="23" name="Group 22">
            <a:extLst>
              <a:ext uri="{FF2B5EF4-FFF2-40B4-BE49-F238E27FC236}">
                <a16:creationId xmlns:a16="http://schemas.microsoft.com/office/drawing/2014/main" xmlns="" id="{AB42634C-AF3C-426C-BDC2-84D3BB70E5F0}"/>
              </a:ext>
            </a:extLst>
          </p:cNvPr>
          <p:cNvGrpSpPr/>
          <p:nvPr/>
        </p:nvGrpSpPr>
        <p:grpSpPr>
          <a:xfrm>
            <a:off x="4259351" y="3172607"/>
            <a:ext cx="142876" cy="2947989"/>
            <a:chOff x="5064337" y="2662023"/>
            <a:chExt cx="142876" cy="2947989"/>
          </a:xfrm>
        </p:grpSpPr>
        <p:sp>
          <p:nvSpPr>
            <p:cNvPr id="13" name="Freeform: Shape 12">
              <a:extLst>
                <a:ext uri="{FF2B5EF4-FFF2-40B4-BE49-F238E27FC236}">
                  <a16:creationId xmlns:a16="http://schemas.microsoft.com/office/drawing/2014/main" xmlns="" id="{8EDA94FA-FDA8-461C-B299-1575BA3B1A69}"/>
                </a:ext>
              </a:extLst>
            </p:cNvPr>
            <p:cNvSpPr/>
            <p:nvPr/>
          </p:nvSpPr>
          <p:spPr>
            <a:xfrm rot="5400000" flipH="1">
              <a:off x="4529263" y="3401401"/>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solidFill>
                  <a:schemeClr val="tx1"/>
                </a:solidFill>
                <a:latin typeface="Chivo Light"/>
              </a:endParaRPr>
            </a:p>
          </p:txBody>
        </p:sp>
        <p:sp>
          <p:nvSpPr>
            <p:cNvPr id="14" name="Oval 13">
              <a:extLst>
                <a:ext uri="{FF2B5EF4-FFF2-40B4-BE49-F238E27FC236}">
                  <a16:creationId xmlns:a16="http://schemas.microsoft.com/office/drawing/2014/main" xmlns="" id="{32C684DB-6464-4180-A611-5A44491B81DC}"/>
                </a:ext>
              </a:extLst>
            </p:cNvPr>
            <p:cNvSpPr/>
            <p:nvPr/>
          </p:nvSpPr>
          <p:spPr>
            <a:xfrm>
              <a:off x="5064337" y="2662023"/>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sp>
          <p:nvSpPr>
            <p:cNvPr id="15" name="Freeform: Shape 14">
              <a:extLst>
                <a:ext uri="{FF2B5EF4-FFF2-40B4-BE49-F238E27FC236}">
                  <a16:creationId xmlns:a16="http://schemas.microsoft.com/office/drawing/2014/main" xmlns="" id="{AEEF7810-6851-4E5A-B7F4-382615C538B8}"/>
                </a:ext>
              </a:extLst>
            </p:cNvPr>
            <p:cNvSpPr/>
            <p:nvPr/>
          </p:nvSpPr>
          <p:spPr>
            <a:xfrm rot="5400000" flipH="1">
              <a:off x="4529263" y="4803957"/>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solidFill>
                  <a:schemeClr val="tx1"/>
                </a:solidFill>
                <a:latin typeface="Chivo Light"/>
              </a:endParaRPr>
            </a:p>
          </p:txBody>
        </p:sp>
        <p:sp>
          <p:nvSpPr>
            <p:cNvPr id="16" name="Oval 15">
              <a:extLst>
                <a:ext uri="{FF2B5EF4-FFF2-40B4-BE49-F238E27FC236}">
                  <a16:creationId xmlns:a16="http://schemas.microsoft.com/office/drawing/2014/main" xmlns="" id="{4F8FFA81-BEFB-4FF1-9354-5A87261B76A9}"/>
                </a:ext>
              </a:extLst>
            </p:cNvPr>
            <p:cNvSpPr/>
            <p:nvPr/>
          </p:nvSpPr>
          <p:spPr>
            <a:xfrm>
              <a:off x="5064337" y="4064579"/>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sp>
          <p:nvSpPr>
            <p:cNvPr id="17" name="Oval 16">
              <a:extLst>
                <a:ext uri="{FF2B5EF4-FFF2-40B4-BE49-F238E27FC236}">
                  <a16:creationId xmlns:a16="http://schemas.microsoft.com/office/drawing/2014/main" xmlns="" id="{A1ACB850-DE6D-44CE-8E9C-24112AF8642A}"/>
                </a:ext>
              </a:extLst>
            </p:cNvPr>
            <p:cNvSpPr/>
            <p:nvPr/>
          </p:nvSpPr>
          <p:spPr>
            <a:xfrm>
              <a:off x="5064337" y="5467136"/>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grpSp>
      <p:grpSp>
        <p:nvGrpSpPr>
          <p:cNvPr id="18" name="Group 17"/>
          <p:cNvGrpSpPr/>
          <p:nvPr/>
        </p:nvGrpSpPr>
        <p:grpSpPr>
          <a:xfrm>
            <a:off x="-805921" y="5699682"/>
            <a:ext cx="2249714" cy="420914"/>
            <a:chOff x="9942286" y="493486"/>
            <a:chExt cx="2249714" cy="420914"/>
          </a:xfrm>
        </p:grpSpPr>
        <p:cxnSp>
          <p:nvCxnSpPr>
            <p:cNvPr id="19" name="Straight Connector 18"/>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 Placeholder 5">
            <a:extLst>
              <a:ext uri="{FF2B5EF4-FFF2-40B4-BE49-F238E27FC236}">
                <a16:creationId xmlns:a16="http://schemas.microsoft.com/office/drawing/2014/main" xmlns="" id="{BB7ABE34-B520-42CF-92F4-9DD8744C51AA}"/>
              </a:ext>
            </a:extLst>
          </p:cNvPr>
          <p:cNvSpPr>
            <a:spLocks noGrp="1"/>
          </p:cNvSpPr>
          <p:nvPr>
            <p:ph type="body" sz="half" idx="2"/>
          </p:nvPr>
        </p:nvSpPr>
        <p:spPr>
          <a:xfrm>
            <a:off x="4546599" y="1176170"/>
            <a:ext cx="7121525" cy="231007"/>
          </a:xfrm>
        </p:spPr>
        <p:txBody>
          <a:bodyPr/>
          <a:lstStyle/>
          <a:p>
            <a:r>
              <a:rPr lang="pt-BR" sz="2400" b="1" kern="100" dirty="0">
                <a:solidFill>
                  <a:schemeClr val="tx1"/>
                </a:solidFill>
                <a:effectLst/>
                <a:latin typeface="Chivo Light"/>
                <a:ea typeface="Times New Roman" panose="02020603050405020304" pitchFamily="18" charset="0"/>
              </a:rPr>
              <a:t>Về</a:t>
            </a:r>
            <a:r>
              <a:rPr lang="pt-BR" sz="2400" b="1" i="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Danh</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mục</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hàng</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hóa</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dịch</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vụ</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bình</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ổn</a:t>
            </a:r>
            <a:r>
              <a:rPr lang="en-US" sz="2400" b="1" kern="100" dirty="0">
                <a:solidFill>
                  <a:schemeClr val="tx1"/>
                </a:solidFill>
                <a:effectLst/>
                <a:latin typeface="Chivo Light"/>
                <a:ea typeface="Times New Roman" panose="02020603050405020304" pitchFamily="18" charset="0"/>
              </a:rPr>
              <a:t> </a:t>
            </a:r>
            <a:r>
              <a:rPr lang="en-US" sz="2400" b="1" kern="100" dirty="0" err="1">
                <a:solidFill>
                  <a:schemeClr val="tx1"/>
                </a:solidFill>
                <a:effectLst/>
                <a:latin typeface="Chivo Light"/>
                <a:ea typeface="Times New Roman" panose="02020603050405020304" pitchFamily="18" charset="0"/>
              </a:rPr>
              <a:t>giá</a:t>
            </a:r>
            <a:r>
              <a:rPr lang="en-US" sz="2400" b="1" kern="100" dirty="0">
                <a:solidFill>
                  <a:schemeClr val="tx1"/>
                </a:solidFill>
                <a:effectLst/>
                <a:latin typeface="Chivo Light"/>
                <a:ea typeface="Times New Roman" panose="02020603050405020304" pitchFamily="18" charset="0"/>
              </a:rPr>
              <a:t>:</a:t>
            </a:r>
            <a:endParaRPr lang="en-US" sz="2400" b="1" dirty="0">
              <a:solidFill>
                <a:schemeClr val="tx1"/>
              </a:solidFill>
              <a:latin typeface="Chivo Light"/>
            </a:endParaRPr>
          </a:p>
        </p:txBody>
      </p:sp>
    </p:spTree>
    <p:extLst>
      <p:ext uri="{BB962C8B-B14F-4D97-AF65-F5344CB8AC3E}">
        <p14:creationId xmlns:p14="http://schemas.microsoft.com/office/powerpoint/2010/main" val="324244575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8"/>
          <p:cNvSpPr>
            <a:spLocks noGrp="1"/>
          </p:cNvSpPr>
          <p:nvPr>
            <p:ph type="title"/>
          </p:nvPr>
        </p:nvSpPr>
        <p:spPr/>
        <p:txBody>
          <a:bodyPr/>
          <a:lstStyle/>
          <a:p>
            <a:r>
              <a:rPr lang="en-US" dirty="0">
                <a:solidFill>
                  <a:schemeClr val="tx1"/>
                </a:solidFill>
              </a:rPr>
              <a:t>BIỆN PHÁP BÌNH ỔN GIÁ</a:t>
            </a:r>
          </a:p>
        </p:txBody>
      </p:sp>
      <p:sp>
        <p:nvSpPr>
          <p:cNvPr id="25" name="Rectangle 24"/>
          <p:cNvSpPr/>
          <p:nvPr/>
        </p:nvSpPr>
        <p:spPr>
          <a:xfrm>
            <a:off x="4804092" y="2155130"/>
            <a:ext cx="6831966" cy="508363"/>
          </a:xfrm>
          <a:prstGeom prst="rect">
            <a:avLst/>
          </a:prstGeom>
          <a:ln w="25400"/>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Freeform: Shape 25"/>
          <p:cNvSpPr/>
          <p:nvPr/>
        </p:nvSpPr>
        <p:spPr>
          <a:xfrm>
            <a:off x="5145690" y="1857375"/>
            <a:ext cx="4782376" cy="595511"/>
          </a:xfrm>
          <a:custGeom>
            <a:avLst/>
            <a:gdLst>
              <a:gd name="connsiteX0" fmla="*/ 0 w 5689600"/>
              <a:gd name="connsiteY0" fmla="*/ 118082 h 708480"/>
              <a:gd name="connsiteX1" fmla="*/ 118082 w 5689600"/>
              <a:gd name="connsiteY1" fmla="*/ 0 h 708480"/>
              <a:gd name="connsiteX2" fmla="*/ 5571518 w 5689600"/>
              <a:gd name="connsiteY2" fmla="*/ 0 h 708480"/>
              <a:gd name="connsiteX3" fmla="*/ 5689600 w 5689600"/>
              <a:gd name="connsiteY3" fmla="*/ 118082 h 708480"/>
              <a:gd name="connsiteX4" fmla="*/ 5689600 w 5689600"/>
              <a:gd name="connsiteY4" fmla="*/ 590398 h 708480"/>
              <a:gd name="connsiteX5" fmla="*/ 5571518 w 5689600"/>
              <a:gd name="connsiteY5" fmla="*/ 708480 h 708480"/>
              <a:gd name="connsiteX6" fmla="*/ 118082 w 5689600"/>
              <a:gd name="connsiteY6" fmla="*/ 708480 h 708480"/>
              <a:gd name="connsiteX7" fmla="*/ 0 w 5689600"/>
              <a:gd name="connsiteY7" fmla="*/ 590398 h 708480"/>
              <a:gd name="connsiteX8" fmla="*/ 0 w 568960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708480">
                <a:moveTo>
                  <a:pt x="0" y="118082"/>
                </a:moveTo>
                <a:cubicBezTo>
                  <a:pt x="0" y="52867"/>
                  <a:pt x="52867" y="0"/>
                  <a:pt x="118082" y="0"/>
                </a:cubicBezTo>
                <a:lnTo>
                  <a:pt x="5571518" y="0"/>
                </a:lnTo>
                <a:cubicBezTo>
                  <a:pt x="5636733" y="0"/>
                  <a:pt x="5689600" y="52867"/>
                  <a:pt x="5689600" y="118082"/>
                </a:cubicBezTo>
                <a:lnTo>
                  <a:pt x="5689600" y="590398"/>
                </a:lnTo>
                <a:cubicBezTo>
                  <a:pt x="5689600" y="655613"/>
                  <a:pt x="5636733" y="708480"/>
                  <a:pt x="5571518" y="708480"/>
                </a:cubicBezTo>
                <a:lnTo>
                  <a:pt x="118082" y="708480"/>
                </a:lnTo>
                <a:cubicBezTo>
                  <a:pt x="52867" y="708480"/>
                  <a:pt x="0" y="655613"/>
                  <a:pt x="0" y="590398"/>
                </a:cubicBezTo>
                <a:lnTo>
                  <a:pt x="0" y="118082"/>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49638" tIns="34585" rIns="249638" bIns="34585"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27" name="Rectangle 26"/>
          <p:cNvSpPr/>
          <p:nvPr/>
        </p:nvSpPr>
        <p:spPr>
          <a:xfrm>
            <a:off x="4804092" y="3070183"/>
            <a:ext cx="6831966" cy="508363"/>
          </a:xfrm>
          <a:prstGeom prst="rect">
            <a:avLst/>
          </a:prstGeom>
          <a:ln w="254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Freeform: Shape 27"/>
          <p:cNvSpPr/>
          <p:nvPr/>
        </p:nvSpPr>
        <p:spPr>
          <a:xfrm>
            <a:off x="5145690" y="2772428"/>
            <a:ext cx="4782376" cy="595511"/>
          </a:xfrm>
          <a:custGeom>
            <a:avLst/>
            <a:gdLst>
              <a:gd name="connsiteX0" fmla="*/ 0 w 5689600"/>
              <a:gd name="connsiteY0" fmla="*/ 118082 h 708480"/>
              <a:gd name="connsiteX1" fmla="*/ 118082 w 5689600"/>
              <a:gd name="connsiteY1" fmla="*/ 0 h 708480"/>
              <a:gd name="connsiteX2" fmla="*/ 5571518 w 5689600"/>
              <a:gd name="connsiteY2" fmla="*/ 0 h 708480"/>
              <a:gd name="connsiteX3" fmla="*/ 5689600 w 5689600"/>
              <a:gd name="connsiteY3" fmla="*/ 118082 h 708480"/>
              <a:gd name="connsiteX4" fmla="*/ 5689600 w 5689600"/>
              <a:gd name="connsiteY4" fmla="*/ 590398 h 708480"/>
              <a:gd name="connsiteX5" fmla="*/ 5571518 w 5689600"/>
              <a:gd name="connsiteY5" fmla="*/ 708480 h 708480"/>
              <a:gd name="connsiteX6" fmla="*/ 118082 w 5689600"/>
              <a:gd name="connsiteY6" fmla="*/ 708480 h 708480"/>
              <a:gd name="connsiteX7" fmla="*/ 0 w 5689600"/>
              <a:gd name="connsiteY7" fmla="*/ 590398 h 708480"/>
              <a:gd name="connsiteX8" fmla="*/ 0 w 568960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708480">
                <a:moveTo>
                  <a:pt x="0" y="118082"/>
                </a:moveTo>
                <a:cubicBezTo>
                  <a:pt x="0" y="52867"/>
                  <a:pt x="52867" y="0"/>
                  <a:pt x="118082" y="0"/>
                </a:cubicBezTo>
                <a:lnTo>
                  <a:pt x="5571518" y="0"/>
                </a:lnTo>
                <a:cubicBezTo>
                  <a:pt x="5636733" y="0"/>
                  <a:pt x="5689600" y="52867"/>
                  <a:pt x="5689600" y="118082"/>
                </a:cubicBezTo>
                <a:lnTo>
                  <a:pt x="5689600" y="590398"/>
                </a:lnTo>
                <a:cubicBezTo>
                  <a:pt x="5689600" y="655613"/>
                  <a:pt x="5636733" y="708480"/>
                  <a:pt x="5571518" y="708480"/>
                </a:cubicBezTo>
                <a:lnTo>
                  <a:pt x="118082" y="708480"/>
                </a:lnTo>
                <a:cubicBezTo>
                  <a:pt x="52867" y="708480"/>
                  <a:pt x="0" y="655613"/>
                  <a:pt x="0" y="590398"/>
                </a:cubicBezTo>
                <a:lnTo>
                  <a:pt x="0" y="118082"/>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49638" tIns="34585" rIns="249638" bIns="34585"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Roboto"/>
              <a:ea typeface="+mn-ea"/>
            </a:endParaRPr>
          </a:p>
        </p:txBody>
      </p:sp>
      <p:sp>
        <p:nvSpPr>
          <p:cNvPr id="29" name="Rectangle 28"/>
          <p:cNvSpPr/>
          <p:nvPr/>
        </p:nvSpPr>
        <p:spPr>
          <a:xfrm>
            <a:off x="4804092" y="3985236"/>
            <a:ext cx="6831966" cy="508363"/>
          </a:xfrm>
          <a:prstGeom prst="rect">
            <a:avLst/>
          </a:prstGeom>
          <a:ln w="254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Freeform: Shape 29"/>
          <p:cNvSpPr/>
          <p:nvPr/>
        </p:nvSpPr>
        <p:spPr>
          <a:xfrm>
            <a:off x="5145690" y="3687481"/>
            <a:ext cx="4782376" cy="615553"/>
          </a:xfrm>
          <a:custGeom>
            <a:avLst/>
            <a:gdLst>
              <a:gd name="connsiteX0" fmla="*/ 0 w 5689600"/>
              <a:gd name="connsiteY0" fmla="*/ 118082 h 708480"/>
              <a:gd name="connsiteX1" fmla="*/ 118082 w 5689600"/>
              <a:gd name="connsiteY1" fmla="*/ 0 h 708480"/>
              <a:gd name="connsiteX2" fmla="*/ 5571518 w 5689600"/>
              <a:gd name="connsiteY2" fmla="*/ 0 h 708480"/>
              <a:gd name="connsiteX3" fmla="*/ 5689600 w 5689600"/>
              <a:gd name="connsiteY3" fmla="*/ 118082 h 708480"/>
              <a:gd name="connsiteX4" fmla="*/ 5689600 w 5689600"/>
              <a:gd name="connsiteY4" fmla="*/ 590398 h 708480"/>
              <a:gd name="connsiteX5" fmla="*/ 5571518 w 5689600"/>
              <a:gd name="connsiteY5" fmla="*/ 708480 h 708480"/>
              <a:gd name="connsiteX6" fmla="*/ 118082 w 5689600"/>
              <a:gd name="connsiteY6" fmla="*/ 708480 h 708480"/>
              <a:gd name="connsiteX7" fmla="*/ 0 w 5689600"/>
              <a:gd name="connsiteY7" fmla="*/ 590398 h 708480"/>
              <a:gd name="connsiteX8" fmla="*/ 0 w 568960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708480">
                <a:moveTo>
                  <a:pt x="0" y="118082"/>
                </a:moveTo>
                <a:cubicBezTo>
                  <a:pt x="0" y="52867"/>
                  <a:pt x="52867" y="0"/>
                  <a:pt x="118082" y="0"/>
                </a:cubicBezTo>
                <a:lnTo>
                  <a:pt x="5571518" y="0"/>
                </a:lnTo>
                <a:cubicBezTo>
                  <a:pt x="5636733" y="0"/>
                  <a:pt x="5689600" y="52867"/>
                  <a:pt x="5689600" y="118082"/>
                </a:cubicBezTo>
                <a:lnTo>
                  <a:pt x="5689600" y="590398"/>
                </a:lnTo>
                <a:cubicBezTo>
                  <a:pt x="5689600" y="655613"/>
                  <a:pt x="5636733" y="708480"/>
                  <a:pt x="5571518" y="708480"/>
                </a:cubicBezTo>
                <a:lnTo>
                  <a:pt x="118082" y="708480"/>
                </a:lnTo>
                <a:cubicBezTo>
                  <a:pt x="52867" y="708480"/>
                  <a:pt x="0" y="655613"/>
                  <a:pt x="0" y="590398"/>
                </a:cubicBezTo>
                <a:lnTo>
                  <a:pt x="0" y="118082"/>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49638" tIns="34585" rIns="249638" bIns="34585"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Roboto"/>
              <a:ea typeface="+mn-ea"/>
            </a:endParaRPr>
          </a:p>
        </p:txBody>
      </p:sp>
      <p:sp>
        <p:nvSpPr>
          <p:cNvPr id="31" name="Rectangle 30"/>
          <p:cNvSpPr/>
          <p:nvPr/>
        </p:nvSpPr>
        <p:spPr>
          <a:xfrm>
            <a:off x="4804092" y="4900289"/>
            <a:ext cx="6831966" cy="508363"/>
          </a:xfrm>
          <a:prstGeom prst="rect">
            <a:avLst/>
          </a:prstGeom>
          <a:ln w="254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Freeform: Shape 31"/>
          <p:cNvSpPr/>
          <p:nvPr/>
        </p:nvSpPr>
        <p:spPr>
          <a:xfrm>
            <a:off x="5145690" y="4602534"/>
            <a:ext cx="4782376" cy="656398"/>
          </a:xfrm>
          <a:custGeom>
            <a:avLst/>
            <a:gdLst>
              <a:gd name="connsiteX0" fmla="*/ 0 w 5689600"/>
              <a:gd name="connsiteY0" fmla="*/ 118082 h 708480"/>
              <a:gd name="connsiteX1" fmla="*/ 118082 w 5689600"/>
              <a:gd name="connsiteY1" fmla="*/ 0 h 708480"/>
              <a:gd name="connsiteX2" fmla="*/ 5571518 w 5689600"/>
              <a:gd name="connsiteY2" fmla="*/ 0 h 708480"/>
              <a:gd name="connsiteX3" fmla="*/ 5689600 w 5689600"/>
              <a:gd name="connsiteY3" fmla="*/ 118082 h 708480"/>
              <a:gd name="connsiteX4" fmla="*/ 5689600 w 5689600"/>
              <a:gd name="connsiteY4" fmla="*/ 590398 h 708480"/>
              <a:gd name="connsiteX5" fmla="*/ 5571518 w 5689600"/>
              <a:gd name="connsiteY5" fmla="*/ 708480 h 708480"/>
              <a:gd name="connsiteX6" fmla="*/ 118082 w 5689600"/>
              <a:gd name="connsiteY6" fmla="*/ 708480 h 708480"/>
              <a:gd name="connsiteX7" fmla="*/ 0 w 5689600"/>
              <a:gd name="connsiteY7" fmla="*/ 590398 h 708480"/>
              <a:gd name="connsiteX8" fmla="*/ 0 w 568960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708480">
                <a:moveTo>
                  <a:pt x="0" y="118082"/>
                </a:moveTo>
                <a:cubicBezTo>
                  <a:pt x="0" y="52867"/>
                  <a:pt x="52867" y="0"/>
                  <a:pt x="118082" y="0"/>
                </a:cubicBezTo>
                <a:lnTo>
                  <a:pt x="5571518" y="0"/>
                </a:lnTo>
                <a:cubicBezTo>
                  <a:pt x="5636733" y="0"/>
                  <a:pt x="5689600" y="52867"/>
                  <a:pt x="5689600" y="118082"/>
                </a:cubicBezTo>
                <a:lnTo>
                  <a:pt x="5689600" y="590398"/>
                </a:lnTo>
                <a:cubicBezTo>
                  <a:pt x="5689600" y="655613"/>
                  <a:pt x="5636733" y="708480"/>
                  <a:pt x="5571518" y="708480"/>
                </a:cubicBezTo>
                <a:lnTo>
                  <a:pt x="118082" y="708480"/>
                </a:lnTo>
                <a:cubicBezTo>
                  <a:pt x="52867" y="708480"/>
                  <a:pt x="0" y="655613"/>
                  <a:pt x="0" y="590398"/>
                </a:cubicBezTo>
                <a:lnTo>
                  <a:pt x="0" y="118082"/>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49638" tIns="34585" rIns="249638" bIns="34585"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Roboto"/>
              <a:ea typeface="+mn-ea"/>
            </a:endParaRPr>
          </a:p>
        </p:txBody>
      </p:sp>
      <p:sp>
        <p:nvSpPr>
          <p:cNvPr id="33" name="Rectangle 32"/>
          <p:cNvSpPr/>
          <p:nvPr/>
        </p:nvSpPr>
        <p:spPr>
          <a:xfrm>
            <a:off x="4804092" y="5815342"/>
            <a:ext cx="6831966" cy="508363"/>
          </a:xfrm>
          <a:prstGeom prst="rect">
            <a:avLst/>
          </a:prstGeom>
          <a:ln w="25400">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Freeform: Shape 33"/>
          <p:cNvSpPr/>
          <p:nvPr/>
        </p:nvSpPr>
        <p:spPr>
          <a:xfrm>
            <a:off x="5145690" y="5517587"/>
            <a:ext cx="4782376" cy="595511"/>
          </a:xfrm>
          <a:custGeom>
            <a:avLst/>
            <a:gdLst>
              <a:gd name="connsiteX0" fmla="*/ 0 w 5689600"/>
              <a:gd name="connsiteY0" fmla="*/ 118082 h 708480"/>
              <a:gd name="connsiteX1" fmla="*/ 118082 w 5689600"/>
              <a:gd name="connsiteY1" fmla="*/ 0 h 708480"/>
              <a:gd name="connsiteX2" fmla="*/ 5571518 w 5689600"/>
              <a:gd name="connsiteY2" fmla="*/ 0 h 708480"/>
              <a:gd name="connsiteX3" fmla="*/ 5689600 w 5689600"/>
              <a:gd name="connsiteY3" fmla="*/ 118082 h 708480"/>
              <a:gd name="connsiteX4" fmla="*/ 5689600 w 5689600"/>
              <a:gd name="connsiteY4" fmla="*/ 590398 h 708480"/>
              <a:gd name="connsiteX5" fmla="*/ 5571518 w 5689600"/>
              <a:gd name="connsiteY5" fmla="*/ 708480 h 708480"/>
              <a:gd name="connsiteX6" fmla="*/ 118082 w 5689600"/>
              <a:gd name="connsiteY6" fmla="*/ 708480 h 708480"/>
              <a:gd name="connsiteX7" fmla="*/ 0 w 5689600"/>
              <a:gd name="connsiteY7" fmla="*/ 590398 h 708480"/>
              <a:gd name="connsiteX8" fmla="*/ 0 w 568960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708480">
                <a:moveTo>
                  <a:pt x="0" y="118082"/>
                </a:moveTo>
                <a:cubicBezTo>
                  <a:pt x="0" y="52867"/>
                  <a:pt x="52867" y="0"/>
                  <a:pt x="118082" y="0"/>
                </a:cubicBezTo>
                <a:lnTo>
                  <a:pt x="5571518" y="0"/>
                </a:lnTo>
                <a:cubicBezTo>
                  <a:pt x="5636733" y="0"/>
                  <a:pt x="5689600" y="52867"/>
                  <a:pt x="5689600" y="118082"/>
                </a:cubicBezTo>
                <a:lnTo>
                  <a:pt x="5689600" y="590398"/>
                </a:lnTo>
                <a:cubicBezTo>
                  <a:pt x="5689600" y="655613"/>
                  <a:pt x="5636733" y="708480"/>
                  <a:pt x="5571518" y="708480"/>
                </a:cubicBezTo>
                <a:lnTo>
                  <a:pt x="118082" y="708480"/>
                </a:lnTo>
                <a:cubicBezTo>
                  <a:pt x="52867" y="708480"/>
                  <a:pt x="0" y="655613"/>
                  <a:pt x="0" y="590398"/>
                </a:cubicBezTo>
                <a:lnTo>
                  <a:pt x="0" y="118082"/>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49638" tIns="34585" rIns="249638" bIns="34585"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Roboto"/>
              <a:ea typeface="+mn-ea"/>
            </a:endParaRPr>
          </a:p>
        </p:txBody>
      </p:sp>
      <p:sp>
        <p:nvSpPr>
          <p:cNvPr id="36" name="Inhaltsplatzhalter 4"/>
          <p:cNvSpPr txBox="1">
            <a:spLocks/>
          </p:cNvSpPr>
          <p:nvPr/>
        </p:nvSpPr>
        <p:spPr>
          <a:xfrm>
            <a:off x="5399611" y="1970464"/>
            <a:ext cx="4274535" cy="30777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dirty="0" err="1">
                <a:ln>
                  <a:noFill/>
                </a:ln>
                <a:solidFill>
                  <a:schemeClr val="tx1"/>
                </a:solidFill>
                <a:effectLst/>
                <a:uLnTx/>
                <a:uFillTx/>
                <a:latin typeface="Roboto"/>
                <a:ea typeface="+mn-ea"/>
              </a:rPr>
              <a:t>Điều</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hòa</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cung</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cầu</a:t>
            </a:r>
            <a:r>
              <a:rPr kumimoji="0" lang="en-US" sz="2000" b="1" i="0" u="none" strike="noStrike" kern="1200" cap="none" spc="0" normalizeH="0" baseline="0" noProof="0" dirty="0">
                <a:ln>
                  <a:noFill/>
                </a:ln>
                <a:solidFill>
                  <a:schemeClr val="tx1"/>
                </a:solidFill>
                <a:effectLst/>
                <a:uLnTx/>
                <a:uFillTx/>
                <a:latin typeface="Roboto"/>
                <a:ea typeface="+mn-ea"/>
              </a:rPr>
              <a:t> </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37" name="Inhaltsplatzhalter 4"/>
          <p:cNvSpPr txBox="1">
            <a:spLocks/>
          </p:cNvSpPr>
          <p:nvPr/>
        </p:nvSpPr>
        <p:spPr>
          <a:xfrm>
            <a:off x="5399611" y="2885517"/>
            <a:ext cx="4274535" cy="30777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dirty="0" err="1">
                <a:ln>
                  <a:noFill/>
                </a:ln>
                <a:solidFill>
                  <a:schemeClr val="tx1"/>
                </a:solidFill>
                <a:effectLst/>
                <a:uLnTx/>
                <a:uFillTx/>
                <a:latin typeface="Roboto"/>
                <a:ea typeface="+mn-ea"/>
              </a:rPr>
              <a:t>Biện</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pháp</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về</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tài</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chính</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tiền</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tệ</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38" name="Inhaltsplatzhalter 4"/>
          <p:cNvSpPr txBox="1">
            <a:spLocks/>
          </p:cNvSpPr>
          <p:nvPr/>
        </p:nvSpPr>
        <p:spPr>
          <a:xfrm>
            <a:off x="5399610" y="3677459"/>
            <a:ext cx="4274535" cy="61555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dirty="0" err="1">
                <a:ln>
                  <a:noFill/>
                </a:ln>
                <a:solidFill>
                  <a:schemeClr val="tx1"/>
                </a:solidFill>
                <a:effectLst/>
                <a:uLnTx/>
                <a:uFillTx/>
                <a:latin typeface="Roboto"/>
                <a:ea typeface="+mn-ea"/>
              </a:rPr>
              <a:t>Định</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giá</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cụ</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thể</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giá</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tối</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đa</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giá</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tối</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thiểu</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hoặc</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khung</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giá</a:t>
            </a:r>
            <a:r>
              <a:rPr kumimoji="0" lang="en-US" sz="2000" b="1" i="0" u="none" strike="noStrike" kern="1200" cap="none" spc="0" normalizeH="0" baseline="0" noProof="0" dirty="0">
                <a:ln>
                  <a:noFill/>
                </a:ln>
                <a:solidFill>
                  <a:schemeClr val="tx1"/>
                </a:solidFill>
                <a:effectLst/>
                <a:uLnTx/>
                <a:uFillTx/>
                <a:latin typeface="Roboto"/>
                <a:ea typeface="+mn-ea"/>
              </a:rPr>
              <a:t> </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39" name="Inhaltsplatzhalter 4"/>
          <p:cNvSpPr txBox="1">
            <a:spLocks/>
          </p:cNvSpPr>
          <p:nvPr/>
        </p:nvSpPr>
        <p:spPr>
          <a:xfrm>
            <a:off x="5217904" y="4746400"/>
            <a:ext cx="4710162" cy="30777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dirty="0" err="1">
                <a:ln>
                  <a:noFill/>
                </a:ln>
                <a:solidFill>
                  <a:schemeClr val="tx1"/>
                </a:solidFill>
                <a:effectLst/>
                <a:uLnTx/>
                <a:uFillTx/>
                <a:latin typeface="Roboto"/>
                <a:ea typeface="+mn-ea"/>
              </a:rPr>
              <a:t>Áp</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dụng</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biện</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pháp</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hỗ</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trợ</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về</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giá</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phù</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hợp</a:t>
            </a:r>
            <a:r>
              <a:rPr kumimoji="0" lang="en-US" sz="2000" b="1" i="0" u="none" strike="noStrike" kern="1200" cap="none" spc="0" normalizeH="0" baseline="0" noProof="0" dirty="0">
                <a:ln>
                  <a:noFill/>
                </a:ln>
                <a:solidFill>
                  <a:schemeClr val="tx1"/>
                </a:solidFill>
                <a:effectLst/>
                <a:uLnTx/>
                <a:uFillTx/>
                <a:latin typeface="Roboto"/>
                <a:ea typeface="+mn-ea"/>
              </a:rPr>
              <a:t> </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40" name="Inhaltsplatzhalter 4"/>
          <p:cNvSpPr txBox="1">
            <a:spLocks/>
          </p:cNvSpPr>
          <p:nvPr/>
        </p:nvSpPr>
        <p:spPr>
          <a:xfrm>
            <a:off x="5399610" y="5641691"/>
            <a:ext cx="4274535" cy="30777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vi-VN" sz="2000" b="1" i="0" u="none" strike="noStrike" kern="1200" cap="none" spc="0" normalizeH="0" baseline="0" noProof="0" dirty="0">
                <a:ln>
                  <a:noFill/>
                </a:ln>
                <a:solidFill>
                  <a:schemeClr val="tx1"/>
                </a:solidFill>
                <a:effectLst/>
                <a:uLnTx/>
                <a:uFillTx/>
                <a:latin typeface="Roboto"/>
                <a:ea typeface="+mn-ea"/>
              </a:rPr>
              <a:t>Sử dụng quỹ bình ổn giá</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213" name="Inhaltsplatzhalter 4"/>
          <p:cNvSpPr txBox="1">
            <a:spLocks/>
          </p:cNvSpPr>
          <p:nvPr/>
        </p:nvSpPr>
        <p:spPr>
          <a:xfrm>
            <a:off x="1472767" y="1731887"/>
            <a:ext cx="2612001" cy="184665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000" b="1" dirty="0" err="1">
                <a:solidFill>
                  <a:schemeClr val="tx1"/>
                </a:solidFill>
                <a:latin typeface="Roboto"/>
              </a:rPr>
              <a:t>Mặt</a:t>
            </a:r>
            <a:r>
              <a:rPr lang="en-US" sz="2000" b="1" dirty="0">
                <a:solidFill>
                  <a:schemeClr val="tx1"/>
                </a:solidFill>
                <a:latin typeface="Roboto"/>
              </a:rPr>
              <a:t> </a:t>
            </a:r>
            <a:r>
              <a:rPr lang="en-US" sz="2000" b="1" dirty="0" err="1">
                <a:solidFill>
                  <a:schemeClr val="tx1"/>
                </a:solidFill>
                <a:latin typeface="Roboto"/>
              </a:rPr>
              <a:t>bằng</a:t>
            </a:r>
            <a:r>
              <a:rPr lang="en-US" sz="2000" b="1" dirty="0">
                <a:solidFill>
                  <a:schemeClr val="tx1"/>
                </a:solidFill>
                <a:latin typeface="Roboto"/>
              </a:rPr>
              <a:t> </a:t>
            </a:r>
            <a:r>
              <a:rPr lang="en-US" sz="2000" b="1" dirty="0" err="1">
                <a:solidFill>
                  <a:schemeClr val="tx1"/>
                </a:solidFill>
                <a:latin typeface="Roboto"/>
              </a:rPr>
              <a:t>giá</a:t>
            </a:r>
            <a:r>
              <a:rPr lang="en-US" sz="2000" b="1" dirty="0">
                <a:solidFill>
                  <a:schemeClr val="tx1"/>
                </a:solidFill>
                <a:latin typeface="Roboto"/>
              </a:rPr>
              <a:t> </a:t>
            </a:r>
            <a:r>
              <a:rPr lang="en-US" sz="2000" b="1" dirty="0" err="1">
                <a:solidFill>
                  <a:schemeClr val="tx1"/>
                </a:solidFill>
                <a:latin typeface="Roboto"/>
              </a:rPr>
              <a:t>dịch</a:t>
            </a:r>
            <a:r>
              <a:rPr lang="en-US" sz="2000" b="1" dirty="0">
                <a:solidFill>
                  <a:schemeClr val="tx1"/>
                </a:solidFill>
                <a:latin typeface="Roboto"/>
              </a:rPr>
              <a:t> </a:t>
            </a:r>
            <a:r>
              <a:rPr lang="en-US" sz="2000" b="1" dirty="0" err="1">
                <a:solidFill>
                  <a:schemeClr val="tx1"/>
                </a:solidFill>
                <a:latin typeface="Roboto"/>
              </a:rPr>
              <a:t>vụ</a:t>
            </a:r>
            <a:r>
              <a:rPr lang="en-US" sz="2000" b="1" dirty="0">
                <a:solidFill>
                  <a:schemeClr val="tx1"/>
                </a:solidFill>
                <a:latin typeface="Roboto"/>
              </a:rPr>
              <a:t> </a:t>
            </a:r>
            <a:r>
              <a:rPr lang="en-US" sz="2000" b="1" dirty="0" err="1">
                <a:solidFill>
                  <a:schemeClr val="tx1"/>
                </a:solidFill>
                <a:latin typeface="Roboto"/>
              </a:rPr>
              <a:t>biến</a:t>
            </a:r>
            <a:r>
              <a:rPr lang="en-US" sz="2000" b="1" dirty="0">
                <a:solidFill>
                  <a:schemeClr val="tx1"/>
                </a:solidFill>
                <a:latin typeface="Roboto"/>
              </a:rPr>
              <a:t> </a:t>
            </a:r>
            <a:r>
              <a:rPr lang="en-US" sz="2000" b="1" dirty="0" err="1">
                <a:solidFill>
                  <a:schemeClr val="tx1"/>
                </a:solidFill>
                <a:latin typeface="Roboto"/>
              </a:rPr>
              <a:t>động</a:t>
            </a:r>
            <a:r>
              <a:rPr lang="en-US" sz="2000" b="1" dirty="0">
                <a:solidFill>
                  <a:schemeClr val="tx1"/>
                </a:solidFill>
                <a:latin typeface="Roboto"/>
              </a:rPr>
              <a:t> </a:t>
            </a:r>
            <a:r>
              <a:rPr lang="en-US" sz="2000" b="1" dirty="0" err="1">
                <a:solidFill>
                  <a:schemeClr val="tx1"/>
                </a:solidFill>
                <a:latin typeface="Roboto"/>
              </a:rPr>
              <a:t>bất</a:t>
            </a:r>
            <a:r>
              <a:rPr lang="en-US" sz="2000" b="1" dirty="0">
                <a:solidFill>
                  <a:schemeClr val="tx1"/>
                </a:solidFill>
                <a:latin typeface="Roboto"/>
              </a:rPr>
              <a:t> </a:t>
            </a:r>
            <a:r>
              <a:rPr lang="en-US" sz="2000" b="1" dirty="0" err="1">
                <a:solidFill>
                  <a:schemeClr val="tx1"/>
                </a:solidFill>
                <a:latin typeface="Roboto"/>
              </a:rPr>
              <a:t>thường</a:t>
            </a:r>
            <a:r>
              <a:rPr lang="en-US" sz="2000" b="1" dirty="0">
                <a:solidFill>
                  <a:schemeClr val="tx1"/>
                </a:solidFill>
                <a:latin typeface="Roboto"/>
              </a:rPr>
              <a:t> </a:t>
            </a:r>
            <a:r>
              <a:rPr lang="vi-VN" sz="2000" b="1" dirty="0">
                <a:solidFill>
                  <a:schemeClr val="tx1"/>
                </a:solidFill>
                <a:latin typeface="Roboto"/>
              </a:rPr>
              <a:t>gây tác động lớn đến kinh tế - xã hội, sản xuất, kinh doanh, đời sống người dân</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sp>
        <p:nvSpPr>
          <p:cNvPr id="215" name="Inhaltsplatzhalter 4"/>
          <p:cNvSpPr txBox="1">
            <a:spLocks/>
          </p:cNvSpPr>
          <p:nvPr/>
        </p:nvSpPr>
        <p:spPr>
          <a:xfrm>
            <a:off x="1472766" y="4428603"/>
            <a:ext cx="2612001" cy="153888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000" b="1" i="0" u="none" strike="noStrike" kern="1200" cap="none" spc="0" normalizeH="0" baseline="0" noProof="0" dirty="0" err="1">
                <a:ln>
                  <a:noFill/>
                </a:ln>
                <a:solidFill>
                  <a:schemeClr val="tx1"/>
                </a:solidFill>
                <a:effectLst/>
                <a:uLnTx/>
                <a:uFillTx/>
                <a:latin typeface="Roboto"/>
                <a:ea typeface="+mn-ea"/>
              </a:rPr>
              <a:t>Tình</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trạng</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khẩn</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cấp</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sự</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cố</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thảm</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họa</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thiên</a:t>
            </a:r>
            <a:r>
              <a:rPr kumimoji="0" lang="en-US" sz="2000" b="1" i="0" u="none" strike="noStrike" kern="1200" cap="none" spc="0" normalizeH="0" baseline="0" noProof="0" dirty="0">
                <a:ln>
                  <a:noFill/>
                </a:ln>
                <a:solidFill>
                  <a:schemeClr val="tx1"/>
                </a:solidFill>
                <a:effectLst/>
                <a:uLnTx/>
                <a:uFillTx/>
                <a:latin typeface="Roboto"/>
                <a:ea typeface="+mn-ea"/>
              </a:rPr>
              <a:t> tai, </a:t>
            </a:r>
            <a:r>
              <a:rPr kumimoji="0" lang="en-US" sz="2000" b="1" i="0" u="none" strike="noStrike" kern="1200" cap="none" spc="0" normalizeH="0" baseline="0" noProof="0" dirty="0" err="1">
                <a:ln>
                  <a:noFill/>
                </a:ln>
                <a:solidFill>
                  <a:schemeClr val="tx1"/>
                </a:solidFill>
                <a:effectLst/>
                <a:uLnTx/>
                <a:uFillTx/>
                <a:latin typeface="Roboto"/>
                <a:ea typeface="+mn-ea"/>
              </a:rPr>
              <a:t>dịch</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bệnh</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và</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mặt</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bằng</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giá</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biến</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động</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bất</a:t>
            </a:r>
            <a:r>
              <a:rPr kumimoji="0" lang="en-US" sz="2000" b="1" i="0" u="none" strike="noStrike" kern="1200" cap="none" spc="0" normalizeH="0" baseline="0" noProof="0" dirty="0">
                <a:ln>
                  <a:noFill/>
                </a:ln>
                <a:solidFill>
                  <a:schemeClr val="tx1"/>
                </a:solidFill>
                <a:effectLst/>
                <a:uLnTx/>
                <a:uFillTx/>
                <a:latin typeface="Roboto"/>
                <a:ea typeface="+mn-ea"/>
              </a:rPr>
              <a:t> </a:t>
            </a:r>
            <a:r>
              <a:rPr kumimoji="0" lang="en-US" sz="2000" b="1" i="0" u="none" strike="noStrike" kern="1200" cap="none" spc="0" normalizeH="0" baseline="0" noProof="0" dirty="0" err="1">
                <a:ln>
                  <a:noFill/>
                </a:ln>
                <a:solidFill>
                  <a:schemeClr val="tx1"/>
                </a:solidFill>
                <a:effectLst/>
                <a:uLnTx/>
                <a:uFillTx/>
                <a:latin typeface="Roboto"/>
                <a:ea typeface="+mn-ea"/>
              </a:rPr>
              <a:t>thường</a:t>
            </a:r>
            <a:endParaRPr kumimoji="0" lang="en-US" sz="2000" b="0" i="0" u="none" strike="noStrike" kern="1200" cap="none" spc="0" normalizeH="0" baseline="0" noProof="0" dirty="0">
              <a:ln>
                <a:noFill/>
              </a:ln>
              <a:solidFill>
                <a:schemeClr val="tx1"/>
              </a:solidFill>
              <a:effectLst/>
              <a:uLnTx/>
              <a:uFillTx/>
              <a:latin typeface="Roboto"/>
              <a:ea typeface="+mn-ea"/>
            </a:endParaRPr>
          </a:p>
        </p:txBody>
      </p:sp>
      <p:grpSp>
        <p:nvGrpSpPr>
          <p:cNvPr id="221" name="Group 220"/>
          <p:cNvGrpSpPr/>
          <p:nvPr/>
        </p:nvGrpSpPr>
        <p:grpSpPr>
          <a:xfrm>
            <a:off x="590353" y="2246568"/>
            <a:ext cx="679542" cy="678226"/>
            <a:chOff x="561341" y="2598634"/>
            <a:chExt cx="679542" cy="678226"/>
          </a:xfrm>
        </p:grpSpPr>
        <p:sp>
          <p:nvSpPr>
            <p:cNvPr id="212" name="Oval 211"/>
            <p:cNvSpPr>
              <a:spLocks noChangeArrowheads="1"/>
            </p:cNvSpPr>
            <p:nvPr/>
          </p:nvSpPr>
          <p:spPr bwMode="auto">
            <a:xfrm rot="16200000">
              <a:off x="561999" y="2597976"/>
              <a:ext cx="678226" cy="679542"/>
            </a:xfrm>
            <a:prstGeom prst="ellipse">
              <a:avLst/>
            </a:prstGeom>
            <a:solidFill>
              <a:schemeClr val="accent1"/>
            </a:solidFill>
            <a:ln w="5715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Roboto"/>
                <a:ea typeface="+mn-ea"/>
              </a:endParaRPr>
            </a:p>
          </p:txBody>
        </p:sp>
        <p:sp>
          <p:nvSpPr>
            <p:cNvPr id="218" name="Freeform 66"/>
            <p:cNvSpPr>
              <a:spLocks noEditPoints="1"/>
            </p:cNvSpPr>
            <p:nvPr/>
          </p:nvSpPr>
          <p:spPr bwMode="auto">
            <a:xfrm>
              <a:off x="739749" y="2749265"/>
              <a:ext cx="322726" cy="376962"/>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Roboto"/>
                <a:ea typeface="+mn-ea"/>
              </a:endParaRPr>
            </a:p>
          </p:txBody>
        </p:sp>
      </p:grpSp>
      <p:grpSp>
        <p:nvGrpSpPr>
          <p:cNvPr id="222" name="Group 221"/>
          <p:cNvGrpSpPr/>
          <p:nvPr/>
        </p:nvGrpSpPr>
        <p:grpSpPr>
          <a:xfrm>
            <a:off x="590352" y="4761024"/>
            <a:ext cx="679542" cy="678226"/>
            <a:chOff x="561341" y="3901112"/>
            <a:chExt cx="679542" cy="678226"/>
          </a:xfrm>
        </p:grpSpPr>
        <p:sp>
          <p:nvSpPr>
            <p:cNvPr id="214" name="Oval 213"/>
            <p:cNvSpPr>
              <a:spLocks noChangeArrowheads="1"/>
            </p:cNvSpPr>
            <p:nvPr/>
          </p:nvSpPr>
          <p:spPr bwMode="auto">
            <a:xfrm rot="16200000">
              <a:off x="561999" y="3900454"/>
              <a:ext cx="678226" cy="679542"/>
            </a:xfrm>
            <a:prstGeom prst="ellipse">
              <a:avLst/>
            </a:prstGeom>
            <a:solidFill>
              <a:schemeClr val="accent2"/>
            </a:solidFill>
            <a:ln w="57150">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2D2D2D"/>
                  </a:solidFill>
                </a:ln>
                <a:effectLst/>
                <a:uLnTx/>
                <a:uFillTx/>
                <a:latin typeface="Roboto"/>
                <a:ea typeface="+mn-ea"/>
              </a:endParaRPr>
            </a:p>
          </p:txBody>
        </p:sp>
        <p:sp>
          <p:nvSpPr>
            <p:cNvPr id="219" name="Freeform 158"/>
            <p:cNvSpPr>
              <a:spLocks noEditPoints="1"/>
            </p:cNvSpPr>
            <p:nvPr/>
          </p:nvSpPr>
          <p:spPr bwMode="auto">
            <a:xfrm>
              <a:off x="700067" y="4081428"/>
              <a:ext cx="402090" cy="317592"/>
            </a:xfrm>
            <a:custGeom>
              <a:avLst/>
              <a:gdLst/>
              <a:ahLst/>
              <a:cxnLst>
                <a:cxn ang="0">
                  <a:pos x="64" y="11"/>
                </a:cxn>
                <a:cxn ang="0">
                  <a:pos x="61" y="13"/>
                </a:cxn>
                <a:cxn ang="0">
                  <a:pos x="2" y="13"/>
                </a:cxn>
                <a:cxn ang="0">
                  <a:pos x="0" y="11"/>
                </a:cxn>
                <a:cxn ang="0">
                  <a:pos x="0" y="2"/>
                </a:cxn>
                <a:cxn ang="0">
                  <a:pos x="2" y="0"/>
                </a:cxn>
                <a:cxn ang="0">
                  <a:pos x="61" y="0"/>
                </a:cxn>
                <a:cxn ang="0">
                  <a:pos x="64" y="2"/>
                </a:cxn>
                <a:cxn ang="0">
                  <a:pos x="64" y="11"/>
                </a:cxn>
                <a:cxn ang="0">
                  <a:pos x="64" y="29"/>
                </a:cxn>
                <a:cxn ang="0">
                  <a:pos x="61" y="32"/>
                </a:cxn>
                <a:cxn ang="0">
                  <a:pos x="2" y="32"/>
                </a:cxn>
                <a:cxn ang="0">
                  <a:pos x="0" y="29"/>
                </a:cxn>
                <a:cxn ang="0">
                  <a:pos x="0" y="20"/>
                </a:cxn>
                <a:cxn ang="0">
                  <a:pos x="2" y="18"/>
                </a:cxn>
                <a:cxn ang="0">
                  <a:pos x="61" y="18"/>
                </a:cxn>
                <a:cxn ang="0">
                  <a:pos x="64" y="20"/>
                </a:cxn>
                <a:cxn ang="0">
                  <a:pos x="64" y="29"/>
                </a:cxn>
                <a:cxn ang="0">
                  <a:pos x="64" y="48"/>
                </a:cxn>
                <a:cxn ang="0">
                  <a:pos x="61" y="50"/>
                </a:cxn>
                <a:cxn ang="0">
                  <a:pos x="2" y="50"/>
                </a:cxn>
                <a:cxn ang="0">
                  <a:pos x="0" y="48"/>
                </a:cxn>
                <a:cxn ang="0">
                  <a:pos x="0" y="38"/>
                </a:cxn>
                <a:cxn ang="0">
                  <a:pos x="2" y="36"/>
                </a:cxn>
                <a:cxn ang="0">
                  <a:pos x="61" y="36"/>
                </a:cxn>
                <a:cxn ang="0">
                  <a:pos x="64" y="38"/>
                </a:cxn>
                <a:cxn ang="0">
                  <a:pos x="64" y="48"/>
                </a:cxn>
                <a:cxn ang="0">
                  <a:pos x="59" y="27"/>
                </a:cxn>
                <a:cxn ang="0">
                  <a:pos x="59" y="22"/>
                </a:cxn>
                <a:cxn ang="0">
                  <a:pos x="23" y="22"/>
                </a:cxn>
                <a:cxn ang="0">
                  <a:pos x="23" y="27"/>
                </a:cxn>
                <a:cxn ang="0">
                  <a:pos x="59" y="27"/>
                </a:cxn>
                <a:cxn ang="0">
                  <a:pos x="59" y="45"/>
                </a:cxn>
                <a:cxn ang="0">
                  <a:pos x="59" y="41"/>
                </a:cxn>
                <a:cxn ang="0">
                  <a:pos x="36" y="41"/>
                </a:cxn>
                <a:cxn ang="0">
                  <a:pos x="36" y="45"/>
                </a:cxn>
                <a:cxn ang="0">
                  <a:pos x="59" y="45"/>
                </a:cxn>
                <a:cxn ang="0">
                  <a:pos x="59" y="9"/>
                </a:cxn>
                <a:cxn ang="0">
                  <a:pos x="59" y="4"/>
                </a:cxn>
                <a:cxn ang="0">
                  <a:pos x="45" y="4"/>
                </a:cxn>
                <a:cxn ang="0">
                  <a:pos x="45" y="9"/>
                </a:cxn>
                <a:cxn ang="0">
                  <a:pos x="59" y="9"/>
                </a:cxn>
              </a:cxnLst>
              <a:rect l="0" t="0" r="r" b="b"/>
              <a:pathLst>
                <a:path w="64" h="50">
                  <a:moveTo>
                    <a:pt x="64" y="11"/>
                  </a:moveTo>
                  <a:cubicBezTo>
                    <a:pt x="64" y="12"/>
                    <a:pt x="63" y="13"/>
                    <a:pt x="61" y="13"/>
                  </a:cubicBezTo>
                  <a:cubicBezTo>
                    <a:pt x="2" y="13"/>
                    <a:pt x="2" y="13"/>
                    <a:pt x="2" y="13"/>
                  </a:cubicBezTo>
                  <a:cubicBezTo>
                    <a:pt x="1" y="13"/>
                    <a:pt x="0" y="12"/>
                    <a:pt x="0" y="11"/>
                  </a:cubicBezTo>
                  <a:cubicBezTo>
                    <a:pt x="0" y="2"/>
                    <a:pt x="0" y="2"/>
                    <a:pt x="0" y="2"/>
                  </a:cubicBezTo>
                  <a:cubicBezTo>
                    <a:pt x="0" y="1"/>
                    <a:pt x="1" y="0"/>
                    <a:pt x="2" y="0"/>
                  </a:cubicBezTo>
                  <a:cubicBezTo>
                    <a:pt x="61" y="0"/>
                    <a:pt x="61" y="0"/>
                    <a:pt x="61" y="0"/>
                  </a:cubicBezTo>
                  <a:cubicBezTo>
                    <a:pt x="63" y="0"/>
                    <a:pt x="64" y="1"/>
                    <a:pt x="64" y="2"/>
                  </a:cubicBezTo>
                  <a:lnTo>
                    <a:pt x="64" y="11"/>
                  </a:lnTo>
                  <a:close/>
                  <a:moveTo>
                    <a:pt x="64" y="29"/>
                  </a:moveTo>
                  <a:cubicBezTo>
                    <a:pt x="64" y="30"/>
                    <a:pt x="63" y="32"/>
                    <a:pt x="61" y="32"/>
                  </a:cubicBezTo>
                  <a:cubicBezTo>
                    <a:pt x="2" y="32"/>
                    <a:pt x="2" y="32"/>
                    <a:pt x="2" y="32"/>
                  </a:cubicBezTo>
                  <a:cubicBezTo>
                    <a:pt x="1" y="32"/>
                    <a:pt x="0" y="30"/>
                    <a:pt x="0" y="29"/>
                  </a:cubicBezTo>
                  <a:cubicBezTo>
                    <a:pt x="0" y="20"/>
                    <a:pt x="0" y="20"/>
                    <a:pt x="0" y="20"/>
                  </a:cubicBezTo>
                  <a:cubicBezTo>
                    <a:pt x="0" y="19"/>
                    <a:pt x="1" y="18"/>
                    <a:pt x="2" y="18"/>
                  </a:cubicBezTo>
                  <a:cubicBezTo>
                    <a:pt x="61" y="18"/>
                    <a:pt x="61" y="18"/>
                    <a:pt x="61" y="18"/>
                  </a:cubicBezTo>
                  <a:cubicBezTo>
                    <a:pt x="63" y="18"/>
                    <a:pt x="64" y="19"/>
                    <a:pt x="64" y="20"/>
                  </a:cubicBezTo>
                  <a:lnTo>
                    <a:pt x="64" y="29"/>
                  </a:lnTo>
                  <a:close/>
                  <a:moveTo>
                    <a:pt x="64" y="48"/>
                  </a:moveTo>
                  <a:cubicBezTo>
                    <a:pt x="64" y="49"/>
                    <a:pt x="63" y="50"/>
                    <a:pt x="61" y="50"/>
                  </a:cubicBezTo>
                  <a:cubicBezTo>
                    <a:pt x="2" y="50"/>
                    <a:pt x="2" y="50"/>
                    <a:pt x="2" y="50"/>
                  </a:cubicBezTo>
                  <a:cubicBezTo>
                    <a:pt x="1" y="50"/>
                    <a:pt x="0" y="49"/>
                    <a:pt x="0" y="48"/>
                  </a:cubicBezTo>
                  <a:cubicBezTo>
                    <a:pt x="0" y="38"/>
                    <a:pt x="0" y="38"/>
                    <a:pt x="0" y="38"/>
                  </a:cubicBezTo>
                  <a:cubicBezTo>
                    <a:pt x="0" y="37"/>
                    <a:pt x="1" y="36"/>
                    <a:pt x="2" y="36"/>
                  </a:cubicBezTo>
                  <a:cubicBezTo>
                    <a:pt x="61" y="36"/>
                    <a:pt x="61" y="36"/>
                    <a:pt x="61" y="36"/>
                  </a:cubicBezTo>
                  <a:cubicBezTo>
                    <a:pt x="63" y="36"/>
                    <a:pt x="64" y="37"/>
                    <a:pt x="64" y="38"/>
                  </a:cubicBezTo>
                  <a:lnTo>
                    <a:pt x="64" y="48"/>
                  </a:lnTo>
                  <a:close/>
                  <a:moveTo>
                    <a:pt x="59" y="27"/>
                  </a:moveTo>
                  <a:cubicBezTo>
                    <a:pt x="59" y="22"/>
                    <a:pt x="59" y="22"/>
                    <a:pt x="59" y="22"/>
                  </a:cubicBezTo>
                  <a:cubicBezTo>
                    <a:pt x="23" y="22"/>
                    <a:pt x="23" y="22"/>
                    <a:pt x="23" y="22"/>
                  </a:cubicBezTo>
                  <a:cubicBezTo>
                    <a:pt x="23" y="27"/>
                    <a:pt x="23" y="27"/>
                    <a:pt x="23" y="27"/>
                  </a:cubicBezTo>
                  <a:lnTo>
                    <a:pt x="59" y="27"/>
                  </a:lnTo>
                  <a:close/>
                  <a:moveTo>
                    <a:pt x="59" y="45"/>
                  </a:moveTo>
                  <a:cubicBezTo>
                    <a:pt x="59" y="41"/>
                    <a:pt x="59" y="41"/>
                    <a:pt x="59" y="41"/>
                  </a:cubicBezTo>
                  <a:cubicBezTo>
                    <a:pt x="36" y="41"/>
                    <a:pt x="36" y="41"/>
                    <a:pt x="36" y="41"/>
                  </a:cubicBezTo>
                  <a:cubicBezTo>
                    <a:pt x="36" y="45"/>
                    <a:pt x="36" y="45"/>
                    <a:pt x="36" y="45"/>
                  </a:cubicBezTo>
                  <a:lnTo>
                    <a:pt x="59" y="45"/>
                  </a:lnTo>
                  <a:close/>
                  <a:moveTo>
                    <a:pt x="59" y="9"/>
                  </a:moveTo>
                  <a:cubicBezTo>
                    <a:pt x="59" y="4"/>
                    <a:pt x="59" y="4"/>
                    <a:pt x="59" y="4"/>
                  </a:cubicBezTo>
                  <a:cubicBezTo>
                    <a:pt x="45" y="4"/>
                    <a:pt x="45" y="4"/>
                    <a:pt x="45" y="4"/>
                  </a:cubicBezTo>
                  <a:cubicBezTo>
                    <a:pt x="45" y="9"/>
                    <a:pt x="45" y="9"/>
                    <a:pt x="45" y="9"/>
                  </a:cubicBezTo>
                  <a:lnTo>
                    <a:pt x="59" y="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Roboto"/>
                <a:ea typeface="+mn-ea"/>
              </a:endParaRPr>
            </a:p>
          </p:txBody>
        </p:sp>
      </p:grpSp>
    </p:spTree>
    <p:extLst>
      <p:ext uri="{BB962C8B-B14F-4D97-AF65-F5344CB8AC3E}">
        <p14:creationId xmlns:p14="http://schemas.microsoft.com/office/powerpoint/2010/main" val="171715194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16890" y="554673"/>
            <a:ext cx="4041775" cy="1031240"/>
            <a:chOff x="5299" y="5242"/>
            <a:chExt cx="6365" cy="1624"/>
          </a:xfrm>
        </p:grpSpPr>
        <p:grpSp>
          <p:nvGrpSpPr>
            <p:cNvPr id="30" name="组合 29"/>
            <p:cNvGrpSpPr/>
            <p:nvPr/>
          </p:nvGrpSpPr>
          <p:grpSpPr>
            <a:xfrm>
              <a:off x="7213" y="5697"/>
              <a:ext cx="4451" cy="868"/>
              <a:chOff x="1270" y="6941"/>
              <a:chExt cx="4451" cy="868"/>
            </a:xfrm>
          </p:grpSpPr>
          <p:sp>
            <p:nvSpPr>
              <p:cNvPr id="31" name="文本框 30"/>
              <p:cNvSpPr txBox="1"/>
              <p:nvPr/>
            </p:nvSpPr>
            <p:spPr>
              <a:xfrm>
                <a:off x="1270" y="6941"/>
                <a:ext cx="4451" cy="63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000" b="1" dirty="0">
                    <a:solidFill>
                      <a:srgbClr val="232323"/>
                    </a:solidFill>
                    <a:latin typeface="Chivo Light"/>
                    <a:ea typeface="思源黑体 CN Bold" panose="020B0800000000000000" charset="-122"/>
                  </a:rPr>
                  <a:t>THỰC HIỆN BÌNH ỔN GIÁ</a:t>
                </a:r>
                <a:endParaRPr lang="zh-CN" altLang="en-US" sz="2000" b="1" dirty="0">
                  <a:solidFill>
                    <a:srgbClr val="232323"/>
                  </a:solidFill>
                  <a:latin typeface="Chivo Light"/>
                  <a:ea typeface="思源黑体 CN Bold" panose="020B0800000000000000" charset="-122"/>
                </a:endParaRPr>
              </a:p>
            </p:txBody>
          </p:sp>
          <p:sp>
            <p:nvSpPr>
              <p:cNvPr id="32" name="文本框 31"/>
              <p:cNvSpPr txBox="1"/>
              <p:nvPr/>
            </p:nvSpPr>
            <p:spPr>
              <a:xfrm>
                <a:off x="1296" y="7447"/>
                <a:ext cx="3743" cy="362"/>
              </a:xfrm>
              <a:prstGeom prst="rect">
                <a:avLst/>
              </a:prstGeom>
              <a:noFill/>
            </p:spPr>
            <p:txBody>
              <a:bodyPr wrap="square" rtlCol="0">
                <a:spAutoFit/>
                <a:scene3d>
                  <a:camera prst="orthographicFront"/>
                  <a:lightRig rig="threePt" dir="t"/>
                </a:scene3d>
                <a:sp3d contourW="12700"/>
              </a:bodyPr>
              <a:lstStyle/>
              <a:p>
                <a:pPr algn="l"/>
                <a:endParaRPr lang="en-US" altLang="zh-CN" sz="900" dirty="0">
                  <a:solidFill>
                    <a:srgbClr val="232323"/>
                  </a:solidFill>
                  <a:latin typeface="Chivo Light"/>
                  <a:ea typeface="思源黑体 CN Light" panose="020B0300000000000000" charset="-122"/>
                  <a:sym typeface="+mn-ea"/>
                </a:endParaRPr>
              </a:p>
            </p:txBody>
          </p:sp>
        </p:gr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grpSp>
      <p:grpSp>
        <p:nvGrpSpPr>
          <p:cNvPr id="64" name="组合 63"/>
          <p:cNvGrpSpPr/>
          <p:nvPr/>
        </p:nvGrpSpPr>
        <p:grpSpPr>
          <a:xfrm>
            <a:off x="1630045" y="1752600"/>
            <a:ext cx="9014460" cy="3502025"/>
            <a:chOff x="2567" y="2760"/>
            <a:chExt cx="14196" cy="5515"/>
          </a:xfrm>
        </p:grpSpPr>
        <p:grpSp>
          <p:nvGrpSpPr>
            <p:cNvPr id="39" name="组合 38"/>
            <p:cNvGrpSpPr/>
            <p:nvPr/>
          </p:nvGrpSpPr>
          <p:grpSpPr>
            <a:xfrm>
              <a:off x="2760" y="4228"/>
              <a:ext cx="13800" cy="3178"/>
              <a:chOff x="2760" y="4444"/>
              <a:chExt cx="13800" cy="3178"/>
            </a:xfrm>
          </p:grpSpPr>
          <p:sp>
            <p:nvSpPr>
              <p:cNvPr id="5" name="Freeform 5"/>
              <p:cNvSpPr/>
              <p:nvPr/>
            </p:nvSpPr>
            <p:spPr bwMode="auto">
              <a:xfrm>
                <a:off x="2760" y="4444"/>
                <a:ext cx="3322" cy="2044"/>
              </a:xfrm>
              <a:custGeom>
                <a:avLst/>
                <a:gdLst>
                  <a:gd name="T0" fmla="*/ 1232 w 1300"/>
                  <a:gd name="T1" fmla="*/ 622 h 800"/>
                  <a:gd name="T2" fmla="*/ 1232 w 1300"/>
                  <a:gd name="T3" fmla="*/ 590 h 800"/>
                  <a:gd name="T4" fmla="*/ 1226 w 1300"/>
                  <a:gd name="T5" fmla="*/ 528 h 800"/>
                  <a:gd name="T6" fmla="*/ 1212 w 1300"/>
                  <a:gd name="T7" fmla="*/ 468 h 800"/>
                  <a:gd name="T8" fmla="*/ 1194 w 1300"/>
                  <a:gd name="T9" fmla="*/ 408 h 800"/>
                  <a:gd name="T10" fmla="*/ 1170 w 1300"/>
                  <a:gd name="T11" fmla="*/ 354 h 800"/>
                  <a:gd name="T12" fmla="*/ 1142 w 1300"/>
                  <a:gd name="T13" fmla="*/ 300 h 800"/>
                  <a:gd name="T14" fmla="*/ 1108 w 1300"/>
                  <a:gd name="T15" fmla="*/ 250 h 800"/>
                  <a:gd name="T16" fmla="*/ 1070 w 1300"/>
                  <a:gd name="T17" fmla="*/ 204 h 800"/>
                  <a:gd name="T18" fmla="*/ 1028 w 1300"/>
                  <a:gd name="T19" fmla="*/ 162 h 800"/>
                  <a:gd name="T20" fmla="*/ 982 w 1300"/>
                  <a:gd name="T21" fmla="*/ 124 h 800"/>
                  <a:gd name="T22" fmla="*/ 932 w 1300"/>
                  <a:gd name="T23" fmla="*/ 90 h 800"/>
                  <a:gd name="T24" fmla="*/ 880 w 1300"/>
                  <a:gd name="T25" fmla="*/ 62 h 800"/>
                  <a:gd name="T26" fmla="*/ 824 w 1300"/>
                  <a:gd name="T27" fmla="*/ 38 h 800"/>
                  <a:gd name="T28" fmla="*/ 766 w 1300"/>
                  <a:gd name="T29" fmla="*/ 20 h 800"/>
                  <a:gd name="T30" fmla="*/ 704 w 1300"/>
                  <a:gd name="T31" fmla="*/ 8 h 800"/>
                  <a:gd name="T32" fmla="*/ 642 w 1300"/>
                  <a:gd name="T33" fmla="*/ 2 h 800"/>
                  <a:gd name="T34" fmla="*/ 610 w 1300"/>
                  <a:gd name="T35" fmla="*/ 0 h 800"/>
                  <a:gd name="T36" fmla="*/ 556 w 1300"/>
                  <a:gd name="T37" fmla="*/ 4 h 800"/>
                  <a:gd name="T38" fmla="*/ 450 w 1300"/>
                  <a:gd name="T39" fmla="*/ 22 h 800"/>
                  <a:gd name="T40" fmla="*/ 350 w 1300"/>
                  <a:gd name="T41" fmla="*/ 58 h 800"/>
                  <a:gd name="T42" fmla="*/ 260 w 1300"/>
                  <a:gd name="T43" fmla="*/ 110 h 800"/>
                  <a:gd name="T44" fmla="*/ 180 w 1300"/>
                  <a:gd name="T45" fmla="*/ 174 h 800"/>
                  <a:gd name="T46" fmla="*/ 110 w 1300"/>
                  <a:gd name="T47" fmla="*/ 252 h 800"/>
                  <a:gd name="T48" fmla="*/ 56 w 1300"/>
                  <a:gd name="T49" fmla="*/ 340 h 800"/>
                  <a:gd name="T50" fmla="*/ 16 w 1300"/>
                  <a:gd name="T51" fmla="*/ 438 h 800"/>
                  <a:gd name="T52" fmla="*/ 2 w 1300"/>
                  <a:gd name="T53" fmla="*/ 490 h 800"/>
                  <a:gd name="T54" fmla="*/ 0 w 1300"/>
                  <a:gd name="T55" fmla="*/ 514 h 800"/>
                  <a:gd name="T56" fmla="*/ 4 w 1300"/>
                  <a:gd name="T57" fmla="*/ 540 h 800"/>
                  <a:gd name="T58" fmla="*/ 12 w 1300"/>
                  <a:gd name="T59" fmla="*/ 562 h 800"/>
                  <a:gd name="T60" fmla="*/ 24 w 1300"/>
                  <a:gd name="T61" fmla="*/ 582 h 800"/>
                  <a:gd name="T62" fmla="*/ 42 w 1300"/>
                  <a:gd name="T63" fmla="*/ 598 h 800"/>
                  <a:gd name="T64" fmla="*/ 62 w 1300"/>
                  <a:gd name="T65" fmla="*/ 612 h 800"/>
                  <a:gd name="T66" fmla="*/ 84 w 1300"/>
                  <a:gd name="T67" fmla="*/ 620 h 800"/>
                  <a:gd name="T68" fmla="*/ 110 w 1300"/>
                  <a:gd name="T69" fmla="*/ 622 h 800"/>
                  <a:gd name="T70" fmla="*/ 110 w 1300"/>
                  <a:gd name="T71" fmla="*/ 622 h 800"/>
                  <a:gd name="T72" fmla="*/ 146 w 1300"/>
                  <a:gd name="T73" fmla="*/ 616 h 800"/>
                  <a:gd name="T74" fmla="*/ 178 w 1300"/>
                  <a:gd name="T75" fmla="*/ 598 h 800"/>
                  <a:gd name="T76" fmla="*/ 202 w 1300"/>
                  <a:gd name="T77" fmla="*/ 572 h 800"/>
                  <a:gd name="T78" fmla="*/ 216 w 1300"/>
                  <a:gd name="T79" fmla="*/ 536 h 800"/>
                  <a:gd name="T80" fmla="*/ 226 w 1300"/>
                  <a:gd name="T81" fmla="*/ 504 h 800"/>
                  <a:gd name="T82" fmla="*/ 252 w 1300"/>
                  <a:gd name="T83" fmla="*/ 440 h 800"/>
                  <a:gd name="T84" fmla="*/ 286 w 1300"/>
                  <a:gd name="T85" fmla="*/ 382 h 800"/>
                  <a:gd name="T86" fmla="*/ 330 w 1300"/>
                  <a:gd name="T87" fmla="*/ 332 h 800"/>
                  <a:gd name="T88" fmla="*/ 382 w 1300"/>
                  <a:gd name="T89" fmla="*/ 290 h 800"/>
                  <a:gd name="T90" fmla="*/ 442 w 1300"/>
                  <a:gd name="T91" fmla="*/ 256 h 800"/>
                  <a:gd name="T92" fmla="*/ 506 w 1300"/>
                  <a:gd name="T93" fmla="*/ 234 h 800"/>
                  <a:gd name="T94" fmla="*/ 574 w 1300"/>
                  <a:gd name="T95" fmla="*/ 222 h 800"/>
                  <a:gd name="T96" fmla="*/ 610 w 1300"/>
                  <a:gd name="T97" fmla="*/ 220 h 800"/>
                  <a:gd name="T98" fmla="*/ 692 w 1300"/>
                  <a:gd name="T99" fmla="*/ 228 h 800"/>
                  <a:gd name="T100" fmla="*/ 768 w 1300"/>
                  <a:gd name="T101" fmla="*/ 252 h 800"/>
                  <a:gd name="T102" fmla="*/ 836 w 1300"/>
                  <a:gd name="T103" fmla="*/ 288 h 800"/>
                  <a:gd name="T104" fmla="*/ 896 w 1300"/>
                  <a:gd name="T105" fmla="*/ 338 h 800"/>
                  <a:gd name="T106" fmla="*/ 944 w 1300"/>
                  <a:gd name="T107" fmla="*/ 398 h 800"/>
                  <a:gd name="T108" fmla="*/ 982 w 1300"/>
                  <a:gd name="T109" fmla="*/ 466 h 800"/>
                  <a:gd name="T110" fmla="*/ 1006 w 1300"/>
                  <a:gd name="T111" fmla="*/ 542 h 800"/>
                  <a:gd name="T112" fmla="*/ 1014 w 1300"/>
                  <a:gd name="T113" fmla="*/ 622 h 800"/>
                  <a:gd name="T114" fmla="*/ 944 w 1300"/>
                  <a:gd name="T115" fmla="*/ 622 h 800"/>
                  <a:gd name="T116" fmla="*/ 1300 w 1300"/>
                  <a:gd name="T11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0" h="800">
                    <a:moveTo>
                      <a:pt x="1232" y="622"/>
                    </a:moveTo>
                    <a:lnTo>
                      <a:pt x="1232" y="622"/>
                    </a:lnTo>
                    <a:lnTo>
                      <a:pt x="1232" y="622"/>
                    </a:lnTo>
                    <a:lnTo>
                      <a:pt x="1232" y="590"/>
                    </a:lnTo>
                    <a:lnTo>
                      <a:pt x="1230" y="558"/>
                    </a:lnTo>
                    <a:lnTo>
                      <a:pt x="1226" y="528"/>
                    </a:lnTo>
                    <a:lnTo>
                      <a:pt x="1220" y="498"/>
                    </a:lnTo>
                    <a:lnTo>
                      <a:pt x="1212" y="468"/>
                    </a:lnTo>
                    <a:lnTo>
                      <a:pt x="1204" y="438"/>
                    </a:lnTo>
                    <a:lnTo>
                      <a:pt x="1194" y="408"/>
                    </a:lnTo>
                    <a:lnTo>
                      <a:pt x="1184" y="380"/>
                    </a:lnTo>
                    <a:lnTo>
                      <a:pt x="1170" y="354"/>
                    </a:lnTo>
                    <a:lnTo>
                      <a:pt x="1158" y="326"/>
                    </a:lnTo>
                    <a:lnTo>
                      <a:pt x="1142" y="300"/>
                    </a:lnTo>
                    <a:lnTo>
                      <a:pt x="1126" y="276"/>
                    </a:lnTo>
                    <a:lnTo>
                      <a:pt x="1108" y="250"/>
                    </a:lnTo>
                    <a:lnTo>
                      <a:pt x="1090" y="228"/>
                    </a:lnTo>
                    <a:lnTo>
                      <a:pt x="1070" y="204"/>
                    </a:lnTo>
                    <a:lnTo>
                      <a:pt x="1050" y="182"/>
                    </a:lnTo>
                    <a:lnTo>
                      <a:pt x="1028" y="162"/>
                    </a:lnTo>
                    <a:lnTo>
                      <a:pt x="1006" y="142"/>
                    </a:lnTo>
                    <a:lnTo>
                      <a:pt x="982" y="124"/>
                    </a:lnTo>
                    <a:lnTo>
                      <a:pt x="958" y="106"/>
                    </a:lnTo>
                    <a:lnTo>
                      <a:pt x="932" y="90"/>
                    </a:lnTo>
                    <a:lnTo>
                      <a:pt x="906" y="76"/>
                    </a:lnTo>
                    <a:lnTo>
                      <a:pt x="880" y="62"/>
                    </a:lnTo>
                    <a:lnTo>
                      <a:pt x="852" y="50"/>
                    </a:lnTo>
                    <a:lnTo>
                      <a:pt x="824" y="38"/>
                    </a:lnTo>
                    <a:lnTo>
                      <a:pt x="796" y="28"/>
                    </a:lnTo>
                    <a:lnTo>
                      <a:pt x="766" y="20"/>
                    </a:lnTo>
                    <a:lnTo>
                      <a:pt x="736" y="14"/>
                    </a:lnTo>
                    <a:lnTo>
                      <a:pt x="704" y="8"/>
                    </a:lnTo>
                    <a:lnTo>
                      <a:pt x="674" y="4"/>
                    </a:lnTo>
                    <a:lnTo>
                      <a:pt x="642" y="2"/>
                    </a:lnTo>
                    <a:lnTo>
                      <a:pt x="610" y="0"/>
                    </a:lnTo>
                    <a:lnTo>
                      <a:pt x="610" y="0"/>
                    </a:lnTo>
                    <a:lnTo>
                      <a:pt x="582" y="2"/>
                    </a:lnTo>
                    <a:lnTo>
                      <a:pt x="556" y="4"/>
                    </a:lnTo>
                    <a:lnTo>
                      <a:pt x="502" y="10"/>
                    </a:lnTo>
                    <a:lnTo>
                      <a:pt x="450" y="22"/>
                    </a:lnTo>
                    <a:lnTo>
                      <a:pt x="398" y="38"/>
                    </a:lnTo>
                    <a:lnTo>
                      <a:pt x="350" y="58"/>
                    </a:lnTo>
                    <a:lnTo>
                      <a:pt x="304" y="82"/>
                    </a:lnTo>
                    <a:lnTo>
                      <a:pt x="260" y="110"/>
                    </a:lnTo>
                    <a:lnTo>
                      <a:pt x="218" y="140"/>
                    </a:lnTo>
                    <a:lnTo>
                      <a:pt x="180" y="174"/>
                    </a:lnTo>
                    <a:lnTo>
                      <a:pt x="144" y="212"/>
                    </a:lnTo>
                    <a:lnTo>
                      <a:pt x="110" y="252"/>
                    </a:lnTo>
                    <a:lnTo>
                      <a:pt x="82" y="296"/>
                    </a:lnTo>
                    <a:lnTo>
                      <a:pt x="56" y="340"/>
                    </a:lnTo>
                    <a:lnTo>
                      <a:pt x="34" y="388"/>
                    </a:lnTo>
                    <a:lnTo>
                      <a:pt x="16" y="438"/>
                    </a:lnTo>
                    <a:lnTo>
                      <a:pt x="2" y="490"/>
                    </a:lnTo>
                    <a:lnTo>
                      <a:pt x="2" y="490"/>
                    </a:lnTo>
                    <a:lnTo>
                      <a:pt x="0" y="502"/>
                    </a:lnTo>
                    <a:lnTo>
                      <a:pt x="0" y="514"/>
                    </a:lnTo>
                    <a:lnTo>
                      <a:pt x="2" y="528"/>
                    </a:lnTo>
                    <a:lnTo>
                      <a:pt x="4" y="540"/>
                    </a:lnTo>
                    <a:lnTo>
                      <a:pt x="6" y="550"/>
                    </a:lnTo>
                    <a:lnTo>
                      <a:pt x="12" y="562"/>
                    </a:lnTo>
                    <a:lnTo>
                      <a:pt x="18" y="572"/>
                    </a:lnTo>
                    <a:lnTo>
                      <a:pt x="24" y="582"/>
                    </a:lnTo>
                    <a:lnTo>
                      <a:pt x="32" y="590"/>
                    </a:lnTo>
                    <a:lnTo>
                      <a:pt x="42" y="598"/>
                    </a:lnTo>
                    <a:lnTo>
                      <a:pt x="52" y="606"/>
                    </a:lnTo>
                    <a:lnTo>
                      <a:pt x="62" y="612"/>
                    </a:lnTo>
                    <a:lnTo>
                      <a:pt x="72" y="616"/>
                    </a:lnTo>
                    <a:lnTo>
                      <a:pt x="84" y="620"/>
                    </a:lnTo>
                    <a:lnTo>
                      <a:pt x="96" y="622"/>
                    </a:lnTo>
                    <a:lnTo>
                      <a:pt x="110" y="622"/>
                    </a:lnTo>
                    <a:lnTo>
                      <a:pt x="110" y="622"/>
                    </a:lnTo>
                    <a:lnTo>
                      <a:pt x="110" y="622"/>
                    </a:lnTo>
                    <a:lnTo>
                      <a:pt x="128" y="620"/>
                    </a:lnTo>
                    <a:lnTo>
                      <a:pt x="146" y="616"/>
                    </a:lnTo>
                    <a:lnTo>
                      <a:pt x="164" y="608"/>
                    </a:lnTo>
                    <a:lnTo>
                      <a:pt x="178" y="598"/>
                    </a:lnTo>
                    <a:lnTo>
                      <a:pt x="192" y="586"/>
                    </a:lnTo>
                    <a:lnTo>
                      <a:pt x="202" y="572"/>
                    </a:lnTo>
                    <a:lnTo>
                      <a:pt x="212" y="554"/>
                    </a:lnTo>
                    <a:lnTo>
                      <a:pt x="216" y="536"/>
                    </a:lnTo>
                    <a:lnTo>
                      <a:pt x="216" y="536"/>
                    </a:lnTo>
                    <a:lnTo>
                      <a:pt x="226" y="504"/>
                    </a:lnTo>
                    <a:lnTo>
                      <a:pt x="238" y="472"/>
                    </a:lnTo>
                    <a:lnTo>
                      <a:pt x="252" y="440"/>
                    </a:lnTo>
                    <a:lnTo>
                      <a:pt x="268" y="410"/>
                    </a:lnTo>
                    <a:lnTo>
                      <a:pt x="286" y="382"/>
                    </a:lnTo>
                    <a:lnTo>
                      <a:pt x="308" y="356"/>
                    </a:lnTo>
                    <a:lnTo>
                      <a:pt x="330" y="332"/>
                    </a:lnTo>
                    <a:lnTo>
                      <a:pt x="356" y="310"/>
                    </a:lnTo>
                    <a:lnTo>
                      <a:pt x="382" y="290"/>
                    </a:lnTo>
                    <a:lnTo>
                      <a:pt x="412" y="272"/>
                    </a:lnTo>
                    <a:lnTo>
                      <a:pt x="442" y="256"/>
                    </a:lnTo>
                    <a:lnTo>
                      <a:pt x="474" y="244"/>
                    </a:lnTo>
                    <a:lnTo>
                      <a:pt x="506" y="234"/>
                    </a:lnTo>
                    <a:lnTo>
                      <a:pt x="540" y="226"/>
                    </a:lnTo>
                    <a:lnTo>
                      <a:pt x="574" y="222"/>
                    </a:lnTo>
                    <a:lnTo>
                      <a:pt x="610" y="220"/>
                    </a:lnTo>
                    <a:lnTo>
                      <a:pt x="610" y="220"/>
                    </a:lnTo>
                    <a:lnTo>
                      <a:pt x="652" y="222"/>
                    </a:lnTo>
                    <a:lnTo>
                      <a:pt x="692" y="228"/>
                    </a:lnTo>
                    <a:lnTo>
                      <a:pt x="730" y="238"/>
                    </a:lnTo>
                    <a:lnTo>
                      <a:pt x="768" y="252"/>
                    </a:lnTo>
                    <a:lnTo>
                      <a:pt x="802" y="268"/>
                    </a:lnTo>
                    <a:lnTo>
                      <a:pt x="836" y="288"/>
                    </a:lnTo>
                    <a:lnTo>
                      <a:pt x="866" y="312"/>
                    </a:lnTo>
                    <a:lnTo>
                      <a:pt x="896" y="338"/>
                    </a:lnTo>
                    <a:lnTo>
                      <a:pt x="922" y="366"/>
                    </a:lnTo>
                    <a:lnTo>
                      <a:pt x="944" y="398"/>
                    </a:lnTo>
                    <a:lnTo>
                      <a:pt x="964" y="430"/>
                    </a:lnTo>
                    <a:lnTo>
                      <a:pt x="982" y="466"/>
                    </a:lnTo>
                    <a:lnTo>
                      <a:pt x="996" y="502"/>
                    </a:lnTo>
                    <a:lnTo>
                      <a:pt x="1006" y="542"/>
                    </a:lnTo>
                    <a:lnTo>
                      <a:pt x="1012" y="582"/>
                    </a:lnTo>
                    <a:lnTo>
                      <a:pt x="1014" y="622"/>
                    </a:lnTo>
                    <a:lnTo>
                      <a:pt x="1014" y="622"/>
                    </a:lnTo>
                    <a:lnTo>
                      <a:pt x="944" y="622"/>
                    </a:lnTo>
                    <a:lnTo>
                      <a:pt x="1122" y="800"/>
                    </a:lnTo>
                    <a:lnTo>
                      <a:pt x="1300" y="622"/>
                    </a:lnTo>
                    <a:lnTo>
                      <a:pt x="1232" y="622"/>
                    </a:lnTo>
                    <a:close/>
                  </a:path>
                </a:pathLst>
              </a:custGeom>
              <a:solidFill>
                <a:srgbClr val="F7C600">
                  <a:alpha val="26000"/>
                </a:srgbClr>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9" name="Freeform 7"/>
              <p:cNvSpPr/>
              <p:nvPr/>
            </p:nvSpPr>
            <p:spPr bwMode="auto">
              <a:xfrm>
                <a:off x="7989" y="4444"/>
                <a:ext cx="3332" cy="2044"/>
              </a:xfrm>
              <a:custGeom>
                <a:avLst/>
                <a:gdLst>
                  <a:gd name="T0" fmla="*/ 1236 w 1304"/>
                  <a:gd name="T1" fmla="*/ 622 h 800"/>
                  <a:gd name="T2" fmla="*/ 1234 w 1304"/>
                  <a:gd name="T3" fmla="*/ 590 h 800"/>
                  <a:gd name="T4" fmla="*/ 1228 w 1304"/>
                  <a:gd name="T5" fmla="*/ 528 h 800"/>
                  <a:gd name="T6" fmla="*/ 1216 w 1304"/>
                  <a:gd name="T7" fmla="*/ 468 h 800"/>
                  <a:gd name="T8" fmla="*/ 1198 w 1304"/>
                  <a:gd name="T9" fmla="*/ 408 h 800"/>
                  <a:gd name="T10" fmla="*/ 1174 w 1304"/>
                  <a:gd name="T11" fmla="*/ 354 h 800"/>
                  <a:gd name="T12" fmla="*/ 1146 w 1304"/>
                  <a:gd name="T13" fmla="*/ 300 h 800"/>
                  <a:gd name="T14" fmla="*/ 1112 w 1304"/>
                  <a:gd name="T15" fmla="*/ 250 h 800"/>
                  <a:gd name="T16" fmla="*/ 1074 w 1304"/>
                  <a:gd name="T17" fmla="*/ 204 h 800"/>
                  <a:gd name="T18" fmla="*/ 1032 w 1304"/>
                  <a:gd name="T19" fmla="*/ 162 h 800"/>
                  <a:gd name="T20" fmla="*/ 986 w 1304"/>
                  <a:gd name="T21" fmla="*/ 124 h 800"/>
                  <a:gd name="T22" fmla="*/ 936 w 1304"/>
                  <a:gd name="T23" fmla="*/ 90 h 800"/>
                  <a:gd name="T24" fmla="*/ 884 w 1304"/>
                  <a:gd name="T25" fmla="*/ 62 h 800"/>
                  <a:gd name="T26" fmla="*/ 828 w 1304"/>
                  <a:gd name="T27" fmla="*/ 38 h 800"/>
                  <a:gd name="T28" fmla="*/ 770 w 1304"/>
                  <a:gd name="T29" fmla="*/ 20 h 800"/>
                  <a:gd name="T30" fmla="*/ 708 w 1304"/>
                  <a:gd name="T31" fmla="*/ 8 h 800"/>
                  <a:gd name="T32" fmla="*/ 646 w 1304"/>
                  <a:gd name="T33" fmla="*/ 2 h 800"/>
                  <a:gd name="T34" fmla="*/ 614 w 1304"/>
                  <a:gd name="T35" fmla="*/ 0 h 800"/>
                  <a:gd name="T36" fmla="*/ 556 w 1304"/>
                  <a:gd name="T37" fmla="*/ 4 h 800"/>
                  <a:gd name="T38" fmla="*/ 502 w 1304"/>
                  <a:gd name="T39" fmla="*/ 10 h 800"/>
                  <a:gd name="T40" fmla="*/ 448 w 1304"/>
                  <a:gd name="T41" fmla="*/ 24 h 800"/>
                  <a:gd name="T42" fmla="*/ 396 w 1304"/>
                  <a:gd name="T43" fmla="*/ 40 h 800"/>
                  <a:gd name="T44" fmla="*/ 298 w 1304"/>
                  <a:gd name="T45" fmla="*/ 86 h 800"/>
                  <a:gd name="T46" fmla="*/ 212 w 1304"/>
                  <a:gd name="T47" fmla="*/ 150 h 800"/>
                  <a:gd name="T48" fmla="*/ 136 w 1304"/>
                  <a:gd name="T49" fmla="*/ 226 h 800"/>
                  <a:gd name="T50" fmla="*/ 74 w 1304"/>
                  <a:gd name="T51" fmla="*/ 312 h 800"/>
                  <a:gd name="T52" fmla="*/ 30 w 1304"/>
                  <a:gd name="T53" fmla="*/ 410 h 800"/>
                  <a:gd name="T54" fmla="*/ 12 w 1304"/>
                  <a:gd name="T55" fmla="*/ 464 h 800"/>
                  <a:gd name="T56" fmla="*/ 0 w 1304"/>
                  <a:gd name="T57" fmla="*/ 518 h 800"/>
                  <a:gd name="T58" fmla="*/ 220 w 1304"/>
                  <a:gd name="T59" fmla="*/ 538 h 800"/>
                  <a:gd name="T60" fmla="*/ 228 w 1304"/>
                  <a:gd name="T61" fmla="*/ 504 h 800"/>
                  <a:gd name="T62" fmla="*/ 254 w 1304"/>
                  <a:gd name="T63" fmla="*/ 440 h 800"/>
                  <a:gd name="T64" fmla="*/ 290 w 1304"/>
                  <a:gd name="T65" fmla="*/ 384 h 800"/>
                  <a:gd name="T66" fmla="*/ 334 w 1304"/>
                  <a:gd name="T67" fmla="*/ 332 h 800"/>
                  <a:gd name="T68" fmla="*/ 386 w 1304"/>
                  <a:gd name="T69" fmla="*/ 290 h 800"/>
                  <a:gd name="T70" fmla="*/ 444 w 1304"/>
                  <a:gd name="T71" fmla="*/ 256 h 800"/>
                  <a:gd name="T72" fmla="*/ 510 w 1304"/>
                  <a:gd name="T73" fmla="*/ 234 h 800"/>
                  <a:gd name="T74" fmla="*/ 578 w 1304"/>
                  <a:gd name="T75" fmla="*/ 222 h 800"/>
                  <a:gd name="T76" fmla="*/ 614 w 1304"/>
                  <a:gd name="T77" fmla="*/ 220 h 800"/>
                  <a:gd name="T78" fmla="*/ 694 w 1304"/>
                  <a:gd name="T79" fmla="*/ 228 h 800"/>
                  <a:gd name="T80" fmla="*/ 770 w 1304"/>
                  <a:gd name="T81" fmla="*/ 252 h 800"/>
                  <a:gd name="T82" fmla="*/ 838 w 1304"/>
                  <a:gd name="T83" fmla="*/ 288 h 800"/>
                  <a:gd name="T84" fmla="*/ 898 w 1304"/>
                  <a:gd name="T85" fmla="*/ 338 h 800"/>
                  <a:gd name="T86" fmla="*/ 948 w 1304"/>
                  <a:gd name="T87" fmla="*/ 398 h 800"/>
                  <a:gd name="T88" fmla="*/ 986 w 1304"/>
                  <a:gd name="T89" fmla="*/ 466 h 800"/>
                  <a:gd name="T90" fmla="*/ 1008 w 1304"/>
                  <a:gd name="T91" fmla="*/ 542 h 800"/>
                  <a:gd name="T92" fmla="*/ 1016 w 1304"/>
                  <a:gd name="T93" fmla="*/ 622 h 800"/>
                  <a:gd name="T94" fmla="*/ 948 w 1304"/>
                  <a:gd name="T95" fmla="*/ 622 h 800"/>
                  <a:gd name="T96" fmla="*/ 1304 w 1304"/>
                  <a:gd name="T9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4" h="800">
                    <a:moveTo>
                      <a:pt x="1236" y="622"/>
                    </a:moveTo>
                    <a:lnTo>
                      <a:pt x="1236" y="622"/>
                    </a:lnTo>
                    <a:lnTo>
                      <a:pt x="1236" y="622"/>
                    </a:lnTo>
                    <a:lnTo>
                      <a:pt x="1234" y="590"/>
                    </a:lnTo>
                    <a:lnTo>
                      <a:pt x="1232" y="558"/>
                    </a:lnTo>
                    <a:lnTo>
                      <a:pt x="1228" y="528"/>
                    </a:lnTo>
                    <a:lnTo>
                      <a:pt x="1224" y="498"/>
                    </a:lnTo>
                    <a:lnTo>
                      <a:pt x="1216" y="468"/>
                    </a:lnTo>
                    <a:lnTo>
                      <a:pt x="1208" y="438"/>
                    </a:lnTo>
                    <a:lnTo>
                      <a:pt x="1198" y="408"/>
                    </a:lnTo>
                    <a:lnTo>
                      <a:pt x="1186" y="380"/>
                    </a:lnTo>
                    <a:lnTo>
                      <a:pt x="1174" y="354"/>
                    </a:lnTo>
                    <a:lnTo>
                      <a:pt x="1160" y="326"/>
                    </a:lnTo>
                    <a:lnTo>
                      <a:pt x="1146" y="300"/>
                    </a:lnTo>
                    <a:lnTo>
                      <a:pt x="1130" y="276"/>
                    </a:lnTo>
                    <a:lnTo>
                      <a:pt x="1112" y="250"/>
                    </a:lnTo>
                    <a:lnTo>
                      <a:pt x="1094" y="228"/>
                    </a:lnTo>
                    <a:lnTo>
                      <a:pt x="1074" y="204"/>
                    </a:lnTo>
                    <a:lnTo>
                      <a:pt x="1054" y="182"/>
                    </a:lnTo>
                    <a:lnTo>
                      <a:pt x="1032" y="162"/>
                    </a:lnTo>
                    <a:lnTo>
                      <a:pt x="1010" y="142"/>
                    </a:lnTo>
                    <a:lnTo>
                      <a:pt x="986" y="124"/>
                    </a:lnTo>
                    <a:lnTo>
                      <a:pt x="962" y="106"/>
                    </a:lnTo>
                    <a:lnTo>
                      <a:pt x="936" y="90"/>
                    </a:lnTo>
                    <a:lnTo>
                      <a:pt x="910" y="76"/>
                    </a:lnTo>
                    <a:lnTo>
                      <a:pt x="884" y="62"/>
                    </a:lnTo>
                    <a:lnTo>
                      <a:pt x="856" y="50"/>
                    </a:lnTo>
                    <a:lnTo>
                      <a:pt x="828" y="38"/>
                    </a:lnTo>
                    <a:lnTo>
                      <a:pt x="798" y="28"/>
                    </a:lnTo>
                    <a:lnTo>
                      <a:pt x="770" y="20"/>
                    </a:lnTo>
                    <a:lnTo>
                      <a:pt x="740" y="14"/>
                    </a:lnTo>
                    <a:lnTo>
                      <a:pt x="708" y="8"/>
                    </a:lnTo>
                    <a:lnTo>
                      <a:pt x="678" y="4"/>
                    </a:lnTo>
                    <a:lnTo>
                      <a:pt x="646" y="2"/>
                    </a:lnTo>
                    <a:lnTo>
                      <a:pt x="614" y="0"/>
                    </a:lnTo>
                    <a:lnTo>
                      <a:pt x="614" y="0"/>
                    </a:lnTo>
                    <a:lnTo>
                      <a:pt x="586" y="2"/>
                    </a:lnTo>
                    <a:lnTo>
                      <a:pt x="556" y="4"/>
                    </a:lnTo>
                    <a:lnTo>
                      <a:pt x="528" y="6"/>
                    </a:lnTo>
                    <a:lnTo>
                      <a:pt x="502" y="10"/>
                    </a:lnTo>
                    <a:lnTo>
                      <a:pt x="474" y="16"/>
                    </a:lnTo>
                    <a:lnTo>
                      <a:pt x="448" y="24"/>
                    </a:lnTo>
                    <a:lnTo>
                      <a:pt x="422" y="32"/>
                    </a:lnTo>
                    <a:lnTo>
                      <a:pt x="396" y="40"/>
                    </a:lnTo>
                    <a:lnTo>
                      <a:pt x="346" y="62"/>
                    </a:lnTo>
                    <a:lnTo>
                      <a:pt x="298" y="86"/>
                    </a:lnTo>
                    <a:lnTo>
                      <a:pt x="254" y="116"/>
                    </a:lnTo>
                    <a:lnTo>
                      <a:pt x="212" y="150"/>
                    </a:lnTo>
                    <a:lnTo>
                      <a:pt x="172" y="186"/>
                    </a:lnTo>
                    <a:lnTo>
                      <a:pt x="136" y="226"/>
                    </a:lnTo>
                    <a:lnTo>
                      <a:pt x="104" y="268"/>
                    </a:lnTo>
                    <a:lnTo>
                      <a:pt x="74" y="312"/>
                    </a:lnTo>
                    <a:lnTo>
                      <a:pt x="50" y="360"/>
                    </a:lnTo>
                    <a:lnTo>
                      <a:pt x="30" y="410"/>
                    </a:lnTo>
                    <a:lnTo>
                      <a:pt x="20" y="436"/>
                    </a:lnTo>
                    <a:lnTo>
                      <a:pt x="12" y="464"/>
                    </a:lnTo>
                    <a:lnTo>
                      <a:pt x="6" y="490"/>
                    </a:lnTo>
                    <a:lnTo>
                      <a:pt x="0" y="518"/>
                    </a:lnTo>
                    <a:lnTo>
                      <a:pt x="100" y="418"/>
                    </a:lnTo>
                    <a:lnTo>
                      <a:pt x="220" y="538"/>
                    </a:lnTo>
                    <a:lnTo>
                      <a:pt x="220" y="538"/>
                    </a:lnTo>
                    <a:lnTo>
                      <a:pt x="228" y="504"/>
                    </a:lnTo>
                    <a:lnTo>
                      <a:pt x="240" y="472"/>
                    </a:lnTo>
                    <a:lnTo>
                      <a:pt x="254" y="440"/>
                    </a:lnTo>
                    <a:lnTo>
                      <a:pt x="272" y="412"/>
                    </a:lnTo>
                    <a:lnTo>
                      <a:pt x="290" y="384"/>
                    </a:lnTo>
                    <a:lnTo>
                      <a:pt x="312" y="358"/>
                    </a:lnTo>
                    <a:lnTo>
                      <a:pt x="334" y="332"/>
                    </a:lnTo>
                    <a:lnTo>
                      <a:pt x="360" y="310"/>
                    </a:lnTo>
                    <a:lnTo>
                      <a:pt x="386" y="290"/>
                    </a:lnTo>
                    <a:lnTo>
                      <a:pt x="414" y="272"/>
                    </a:lnTo>
                    <a:lnTo>
                      <a:pt x="444" y="256"/>
                    </a:lnTo>
                    <a:lnTo>
                      <a:pt x="476" y="244"/>
                    </a:lnTo>
                    <a:lnTo>
                      <a:pt x="510" y="234"/>
                    </a:lnTo>
                    <a:lnTo>
                      <a:pt x="544" y="226"/>
                    </a:lnTo>
                    <a:lnTo>
                      <a:pt x="578" y="222"/>
                    </a:lnTo>
                    <a:lnTo>
                      <a:pt x="614" y="220"/>
                    </a:lnTo>
                    <a:lnTo>
                      <a:pt x="614" y="220"/>
                    </a:lnTo>
                    <a:lnTo>
                      <a:pt x="656"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6"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rgbClr val="F7C600">
                  <a:alpha val="26000"/>
                </a:srgbClr>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12" name="Freeform 9"/>
              <p:cNvSpPr/>
              <p:nvPr/>
            </p:nvSpPr>
            <p:spPr bwMode="auto">
              <a:xfrm>
                <a:off x="13228" y="4444"/>
                <a:ext cx="3332" cy="2044"/>
              </a:xfrm>
              <a:custGeom>
                <a:avLst/>
                <a:gdLst>
                  <a:gd name="T0" fmla="*/ 1236 w 1304"/>
                  <a:gd name="T1" fmla="*/ 622 h 800"/>
                  <a:gd name="T2" fmla="*/ 1234 w 1304"/>
                  <a:gd name="T3" fmla="*/ 590 h 800"/>
                  <a:gd name="T4" fmla="*/ 1228 w 1304"/>
                  <a:gd name="T5" fmla="*/ 528 h 800"/>
                  <a:gd name="T6" fmla="*/ 1216 w 1304"/>
                  <a:gd name="T7" fmla="*/ 468 h 800"/>
                  <a:gd name="T8" fmla="*/ 1198 w 1304"/>
                  <a:gd name="T9" fmla="*/ 408 h 800"/>
                  <a:gd name="T10" fmla="*/ 1174 w 1304"/>
                  <a:gd name="T11" fmla="*/ 354 h 800"/>
                  <a:gd name="T12" fmla="*/ 1146 w 1304"/>
                  <a:gd name="T13" fmla="*/ 300 h 800"/>
                  <a:gd name="T14" fmla="*/ 1112 w 1304"/>
                  <a:gd name="T15" fmla="*/ 250 h 800"/>
                  <a:gd name="T16" fmla="*/ 1074 w 1304"/>
                  <a:gd name="T17" fmla="*/ 204 h 800"/>
                  <a:gd name="T18" fmla="*/ 1032 w 1304"/>
                  <a:gd name="T19" fmla="*/ 162 h 800"/>
                  <a:gd name="T20" fmla="*/ 986 w 1304"/>
                  <a:gd name="T21" fmla="*/ 124 h 800"/>
                  <a:gd name="T22" fmla="*/ 936 w 1304"/>
                  <a:gd name="T23" fmla="*/ 90 h 800"/>
                  <a:gd name="T24" fmla="*/ 882 w 1304"/>
                  <a:gd name="T25" fmla="*/ 62 h 800"/>
                  <a:gd name="T26" fmla="*/ 826 w 1304"/>
                  <a:gd name="T27" fmla="*/ 38 h 800"/>
                  <a:gd name="T28" fmla="*/ 768 w 1304"/>
                  <a:gd name="T29" fmla="*/ 20 h 800"/>
                  <a:gd name="T30" fmla="*/ 708 w 1304"/>
                  <a:gd name="T31" fmla="*/ 8 h 800"/>
                  <a:gd name="T32" fmla="*/ 646 w 1304"/>
                  <a:gd name="T33" fmla="*/ 2 h 800"/>
                  <a:gd name="T34" fmla="*/ 614 w 1304"/>
                  <a:gd name="T35" fmla="*/ 0 h 800"/>
                  <a:gd name="T36" fmla="*/ 556 w 1304"/>
                  <a:gd name="T37" fmla="*/ 4 h 800"/>
                  <a:gd name="T38" fmla="*/ 500 w 1304"/>
                  <a:gd name="T39" fmla="*/ 10 h 800"/>
                  <a:gd name="T40" fmla="*/ 446 w 1304"/>
                  <a:gd name="T41" fmla="*/ 24 h 800"/>
                  <a:gd name="T42" fmla="*/ 394 w 1304"/>
                  <a:gd name="T43" fmla="*/ 40 h 800"/>
                  <a:gd name="T44" fmla="*/ 298 w 1304"/>
                  <a:gd name="T45" fmla="*/ 86 h 800"/>
                  <a:gd name="T46" fmla="*/ 210 w 1304"/>
                  <a:gd name="T47" fmla="*/ 150 h 800"/>
                  <a:gd name="T48" fmla="*/ 136 w 1304"/>
                  <a:gd name="T49" fmla="*/ 226 h 800"/>
                  <a:gd name="T50" fmla="*/ 74 w 1304"/>
                  <a:gd name="T51" fmla="*/ 314 h 800"/>
                  <a:gd name="T52" fmla="*/ 28 w 1304"/>
                  <a:gd name="T53" fmla="*/ 412 h 800"/>
                  <a:gd name="T54" fmla="*/ 12 w 1304"/>
                  <a:gd name="T55" fmla="*/ 464 h 800"/>
                  <a:gd name="T56" fmla="*/ 0 w 1304"/>
                  <a:gd name="T57" fmla="*/ 518 h 800"/>
                  <a:gd name="T58" fmla="*/ 220 w 1304"/>
                  <a:gd name="T59" fmla="*/ 536 h 800"/>
                  <a:gd name="T60" fmla="*/ 228 w 1304"/>
                  <a:gd name="T61" fmla="*/ 504 h 800"/>
                  <a:gd name="T62" fmla="*/ 254 w 1304"/>
                  <a:gd name="T63" fmla="*/ 440 h 800"/>
                  <a:gd name="T64" fmla="*/ 290 w 1304"/>
                  <a:gd name="T65" fmla="*/ 382 h 800"/>
                  <a:gd name="T66" fmla="*/ 334 w 1304"/>
                  <a:gd name="T67" fmla="*/ 332 h 800"/>
                  <a:gd name="T68" fmla="*/ 386 w 1304"/>
                  <a:gd name="T69" fmla="*/ 290 h 800"/>
                  <a:gd name="T70" fmla="*/ 444 w 1304"/>
                  <a:gd name="T71" fmla="*/ 256 h 800"/>
                  <a:gd name="T72" fmla="*/ 508 w 1304"/>
                  <a:gd name="T73" fmla="*/ 234 h 800"/>
                  <a:gd name="T74" fmla="*/ 578 w 1304"/>
                  <a:gd name="T75" fmla="*/ 222 h 800"/>
                  <a:gd name="T76" fmla="*/ 614 w 1304"/>
                  <a:gd name="T77" fmla="*/ 220 h 800"/>
                  <a:gd name="T78" fmla="*/ 694 w 1304"/>
                  <a:gd name="T79" fmla="*/ 228 h 800"/>
                  <a:gd name="T80" fmla="*/ 770 w 1304"/>
                  <a:gd name="T81" fmla="*/ 252 h 800"/>
                  <a:gd name="T82" fmla="*/ 838 w 1304"/>
                  <a:gd name="T83" fmla="*/ 288 h 800"/>
                  <a:gd name="T84" fmla="*/ 898 w 1304"/>
                  <a:gd name="T85" fmla="*/ 338 h 800"/>
                  <a:gd name="T86" fmla="*/ 948 w 1304"/>
                  <a:gd name="T87" fmla="*/ 398 h 800"/>
                  <a:gd name="T88" fmla="*/ 984 w 1304"/>
                  <a:gd name="T89" fmla="*/ 466 h 800"/>
                  <a:gd name="T90" fmla="*/ 1008 w 1304"/>
                  <a:gd name="T91" fmla="*/ 542 h 800"/>
                  <a:gd name="T92" fmla="*/ 1016 w 1304"/>
                  <a:gd name="T93" fmla="*/ 622 h 800"/>
                  <a:gd name="T94" fmla="*/ 948 w 1304"/>
                  <a:gd name="T95" fmla="*/ 622 h 800"/>
                  <a:gd name="T96" fmla="*/ 1304 w 1304"/>
                  <a:gd name="T9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4" h="800">
                    <a:moveTo>
                      <a:pt x="1236" y="622"/>
                    </a:moveTo>
                    <a:lnTo>
                      <a:pt x="1236" y="622"/>
                    </a:lnTo>
                    <a:lnTo>
                      <a:pt x="1236" y="622"/>
                    </a:lnTo>
                    <a:lnTo>
                      <a:pt x="1234" y="590"/>
                    </a:lnTo>
                    <a:lnTo>
                      <a:pt x="1232" y="558"/>
                    </a:lnTo>
                    <a:lnTo>
                      <a:pt x="1228" y="528"/>
                    </a:lnTo>
                    <a:lnTo>
                      <a:pt x="1222" y="498"/>
                    </a:lnTo>
                    <a:lnTo>
                      <a:pt x="1216" y="468"/>
                    </a:lnTo>
                    <a:lnTo>
                      <a:pt x="1208" y="438"/>
                    </a:lnTo>
                    <a:lnTo>
                      <a:pt x="1198" y="408"/>
                    </a:lnTo>
                    <a:lnTo>
                      <a:pt x="1186" y="380"/>
                    </a:lnTo>
                    <a:lnTo>
                      <a:pt x="1174" y="354"/>
                    </a:lnTo>
                    <a:lnTo>
                      <a:pt x="1160" y="326"/>
                    </a:lnTo>
                    <a:lnTo>
                      <a:pt x="1146" y="300"/>
                    </a:lnTo>
                    <a:lnTo>
                      <a:pt x="1128" y="276"/>
                    </a:lnTo>
                    <a:lnTo>
                      <a:pt x="1112" y="250"/>
                    </a:lnTo>
                    <a:lnTo>
                      <a:pt x="1094" y="228"/>
                    </a:lnTo>
                    <a:lnTo>
                      <a:pt x="1074" y="204"/>
                    </a:lnTo>
                    <a:lnTo>
                      <a:pt x="1052" y="182"/>
                    </a:lnTo>
                    <a:lnTo>
                      <a:pt x="1032" y="162"/>
                    </a:lnTo>
                    <a:lnTo>
                      <a:pt x="1008" y="142"/>
                    </a:lnTo>
                    <a:lnTo>
                      <a:pt x="986" y="124"/>
                    </a:lnTo>
                    <a:lnTo>
                      <a:pt x="960" y="106"/>
                    </a:lnTo>
                    <a:lnTo>
                      <a:pt x="936" y="90"/>
                    </a:lnTo>
                    <a:lnTo>
                      <a:pt x="910" y="76"/>
                    </a:lnTo>
                    <a:lnTo>
                      <a:pt x="882" y="62"/>
                    </a:lnTo>
                    <a:lnTo>
                      <a:pt x="856" y="50"/>
                    </a:lnTo>
                    <a:lnTo>
                      <a:pt x="826" y="38"/>
                    </a:lnTo>
                    <a:lnTo>
                      <a:pt x="798" y="28"/>
                    </a:lnTo>
                    <a:lnTo>
                      <a:pt x="768" y="20"/>
                    </a:lnTo>
                    <a:lnTo>
                      <a:pt x="738" y="14"/>
                    </a:lnTo>
                    <a:lnTo>
                      <a:pt x="708" y="8"/>
                    </a:lnTo>
                    <a:lnTo>
                      <a:pt x="676" y="4"/>
                    </a:lnTo>
                    <a:lnTo>
                      <a:pt x="646" y="2"/>
                    </a:lnTo>
                    <a:lnTo>
                      <a:pt x="614" y="0"/>
                    </a:lnTo>
                    <a:lnTo>
                      <a:pt x="614" y="0"/>
                    </a:lnTo>
                    <a:lnTo>
                      <a:pt x="584" y="2"/>
                    </a:lnTo>
                    <a:lnTo>
                      <a:pt x="556" y="4"/>
                    </a:lnTo>
                    <a:lnTo>
                      <a:pt x="528" y="6"/>
                    </a:lnTo>
                    <a:lnTo>
                      <a:pt x="500" y="10"/>
                    </a:lnTo>
                    <a:lnTo>
                      <a:pt x="474" y="16"/>
                    </a:lnTo>
                    <a:lnTo>
                      <a:pt x="446" y="24"/>
                    </a:lnTo>
                    <a:lnTo>
                      <a:pt x="420" y="32"/>
                    </a:lnTo>
                    <a:lnTo>
                      <a:pt x="394" y="40"/>
                    </a:lnTo>
                    <a:lnTo>
                      <a:pt x="346" y="62"/>
                    </a:lnTo>
                    <a:lnTo>
                      <a:pt x="298" y="86"/>
                    </a:lnTo>
                    <a:lnTo>
                      <a:pt x="252" y="116"/>
                    </a:lnTo>
                    <a:lnTo>
                      <a:pt x="210" y="150"/>
                    </a:lnTo>
                    <a:lnTo>
                      <a:pt x="172" y="186"/>
                    </a:lnTo>
                    <a:lnTo>
                      <a:pt x="136" y="226"/>
                    </a:lnTo>
                    <a:lnTo>
                      <a:pt x="102" y="268"/>
                    </a:lnTo>
                    <a:lnTo>
                      <a:pt x="74" y="314"/>
                    </a:lnTo>
                    <a:lnTo>
                      <a:pt x="50" y="362"/>
                    </a:lnTo>
                    <a:lnTo>
                      <a:pt x="28" y="412"/>
                    </a:lnTo>
                    <a:lnTo>
                      <a:pt x="20" y="438"/>
                    </a:lnTo>
                    <a:lnTo>
                      <a:pt x="12" y="464"/>
                    </a:lnTo>
                    <a:lnTo>
                      <a:pt x="6" y="490"/>
                    </a:lnTo>
                    <a:lnTo>
                      <a:pt x="0" y="518"/>
                    </a:lnTo>
                    <a:lnTo>
                      <a:pt x="100" y="418"/>
                    </a:lnTo>
                    <a:lnTo>
                      <a:pt x="220" y="536"/>
                    </a:lnTo>
                    <a:lnTo>
                      <a:pt x="220" y="536"/>
                    </a:lnTo>
                    <a:lnTo>
                      <a:pt x="228" y="504"/>
                    </a:lnTo>
                    <a:lnTo>
                      <a:pt x="240" y="472"/>
                    </a:lnTo>
                    <a:lnTo>
                      <a:pt x="254" y="440"/>
                    </a:lnTo>
                    <a:lnTo>
                      <a:pt x="270" y="410"/>
                    </a:lnTo>
                    <a:lnTo>
                      <a:pt x="290" y="382"/>
                    </a:lnTo>
                    <a:lnTo>
                      <a:pt x="310" y="356"/>
                    </a:lnTo>
                    <a:lnTo>
                      <a:pt x="334" y="332"/>
                    </a:lnTo>
                    <a:lnTo>
                      <a:pt x="360" y="310"/>
                    </a:lnTo>
                    <a:lnTo>
                      <a:pt x="386" y="290"/>
                    </a:lnTo>
                    <a:lnTo>
                      <a:pt x="414" y="272"/>
                    </a:lnTo>
                    <a:lnTo>
                      <a:pt x="444" y="256"/>
                    </a:lnTo>
                    <a:lnTo>
                      <a:pt x="476" y="244"/>
                    </a:lnTo>
                    <a:lnTo>
                      <a:pt x="508" y="234"/>
                    </a:lnTo>
                    <a:lnTo>
                      <a:pt x="542" y="226"/>
                    </a:lnTo>
                    <a:lnTo>
                      <a:pt x="578" y="222"/>
                    </a:lnTo>
                    <a:lnTo>
                      <a:pt x="614" y="220"/>
                    </a:lnTo>
                    <a:lnTo>
                      <a:pt x="614" y="220"/>
                    </a:lnTo>
                    <a:lnTo>
                      <a:pt x="654"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4"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rgbClr val="F7C600">
                  <a:alpha val="26000"/>
                </a:srgbClr>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15" name="Freeform 8"/>
              <p:cNvSpPr/>
              <p:nvPr/>
            </p:nvSpPr>
            <p:spPr bwMode="auto">
              <a:xfrm>
                <a:off x="10611" y="5578"/>
                <a:ext cx="3327" cy="2044"/>
              </a:xfrm>
              <a:custGeom>
                <a:avLst/>
                <a:gdLst>
                  <a:gd name="T0" fmla="*/ 946 w 1302"/>
                  <a:gd name="T1" fmla="*/ 178 h 800"/>
                  <a:gd name="T2" fmla="*/ 1016 w 1302"/>
                  <a:gd name="T3" fmla="*/ 178 h 800"/>
                  <a:gd name="T4" fmla="*/ 1008 w 1302"/>
                  <a:gd name="T5" fmla="*/ 260 h 800"/>
                  <a:gd name="T6" fmla="*/ 984 w 1302"/>
                  <a:gd name="T7" fmla="*/ 336 h 800"/>
                  <a:gd name="T8" fmla="*/ 946 w 1302"/>
                  <a:gd name="T9" fmla="*/ 404 h 800"/>
                  <a:gd name="T10" fmla="*/ 898 w 1302"/>
                  <a:gd name="T11" fmla="*/ 464 h 800"/>
                  <a:gd name="T12" fmla="*/ 838 w 1302"/>
                  <a:gd name="T13" fmla="*/ 512 h 800"/>
                  <a:gd name="T14" fmla="*/ 770 w 1302"/>
                  <a:gd name="T15" fmla="*/ 550 h 800"/>
                  <a:gd name="T16" fmla="*/ 694 w 1302"/>
                  <a:gd name="T17" fmla="*/ 574 h 800"/>
                  <a:gd name="T18" fmla="*/ 612 w 1302"/>
                  <a:gd name="T19" fmla="*/ 582 h 800"/>
                  <a:gd name="T20" fmla="*/ 576 w 1302"/>
                  <a:gd name="T21" fmla="*/ 580 h 800"/>
                  <a:gd name="T22" fmla="*/ 508 w 1302"/>
                  <a:gd name="T23" fmla="*/ 568 h 800"/>
                  <a:gd name="T24" fmla="*/ 444 w 1302"/>
                  <a:gd name="T25" fmla="*/ 544 h 800"/>
                  <a:gd name="T26" fmla="*/ 386 w 1302"/>
                  <a:gd name="T27" fmla="*/ 510 h 800"/>
                  <a:gd name="T28" fmla="*/ 334 w 1302"/>
                  <a:gd name="T29" fmla="*/ 468 h 800"/>
                  <a:gd name="T30" fmla="*/ 288 w 1302"/>
                  <a:gd name="T31" fmla="*/ 418 h 800"/>
                  <a:gd name="T32" fmla="*/ 254 w 1302"/>
                  <a:gd name="T33" fmla="*/ 360 h 800"/>
                  <a:gd name="T34" fmla="*/ 228 w 1302"/>
                  <a:gd name="T35" fmla="*/ 298 h 800"/>
                  <a:gd name="T36" fmla="*/ 100 w 1302"/>
                  <a:gd name="T37" fmla="*/ 384 h 800"/>
                  <a:gd name="T38" fmla="*/ 0 w 1302"/>
                  <a:gd name="T39" fmla="*/ 284 h 800"/>
                  <a:gd name="T40" fmla="*/ 12 w 1302"/>
                  <a:gd name="T41" fmla="*/ 338 h 800"/>
                  <a:gd name="T42" fmla="*/ 28 w 1302"/>
                  <a:gd name="T43" fmla="*/ 390 h 800"/>
                  <a:gd name="T44" fmla="*/ 74 w 1302"/>
                  <a:gd name="T45" fmla="*/ 488 h 800"/>
                  <a:gd name="T46" fmla="*/ 134 w 1302"/>
                  <a:gd name="T47" fmla="*/ 576 h 800"/>
                  <a:gd name="T48" fmla="*/ 210 w 1302"/>
                  <a:gd name="T49" fmla="*/ 652 h 800"/>
                  <a:gd name="T50" fmla="*/ 296 w 1302"/>
                  <a:gd name="T51" fmla="*/ 714 h 800"/>
                  <a:gd name="T52" fmla="*/ 394 w 1302"/>
                  <a:gd name="T53" fmla="*/ 760 h 800"/>
                  <a:gd name="T54" fmla="*/ 446 w 1302"/>
                  <a:gd name="T55" fmla="*/ 778 h 800"/>
                  <a:gd name="T56" fmla="*/ 500 w 1302"/>
                  <a:gd name="T57" fmla="*/ 790 h 800"/>
                  <a:gd name="T58" fmla="*/ 556 w 1302"/>
                  <a:gd name="T59" fmla="*/ 798 h 800"/>
                  <a:gd name="T60" fmla="*/ 612 w 1302"/>
                  <a:gd name="T61" fmla="*/ 800 h 800"/>
                  <a:gd name="T62" fmla="*/ 644 w 1302"/>
                  <a:gd name="T63" fmla="*/ 800 h 800"/>
                  <a:gd name="T64" fmla="*/ 708 w 1302"/>
                  <a:gd name="T65" fmla="*/ 794 h 800"/>
                  <a:gd name="T66" fmla="*/ 768 w 1302"/>
                  <a:gd name="T67" fmla="*/ 780 h 800"/>
                  <a:gd name="T68" fmla="*/ 826 w 1302"/>
                  <a:gd name="T69" fmla="*/ 762 h 800"/>
                  <a:gd name="T70" fmla="*/ 882 w 1302"/>
                  <a:gd name="T71" fmla="*/ 738 h 800"/>
                  <a:gd name="T72" fmla="*/ 934 w 1302"/>
                  <a:gd name="T73" fmla="*/ 710 h 800"/>
                  <a:gd name="T74" fmla="*/ 984 w 1302"/>
                  <a:gd name="T75" fmla="*/ 676 h 800"/>
                  <a:gd name="T76" fmla="*/ 1030 w 1302"/>
                  <a:gd name="T77" fmla="*/ 638 h 800"/>
                  <a:gd name="T78" fmla="*/ 1072 w 1302"/>
                  <a:gd name="T79" fmla="*/ 596 h 800"/>
                  <a:gd name="T80" fmla="*/ 1110 w 1302"/>
                  <a:gd name="T81" fmla="*/ 550 h 800"/>
                  <a:gd name="T82" fmla="*/ 1144 w 1302"/>
                  <a:gd name="T83" fmla="*/ 500 h 800"/>
                  <a:gd name="T84" fmla="*/ 1174 w 1302"/>
                  <a:gd name="T85" fmla="*/ 448 h 800"/>
                  <a:gd name="T86" fmla="*/ 1196 w 1302"/>
                  <a:gd name="T87" fmla="*/ 392 h 800"/>
                  <a:gd name="T88" fmla="*/ 1214 w 1302"/>
                  <a:gd name="T89" fmla="*/ 334 h 800"/>
                  <a:gd name="T90" fmla="*/ 1228 w 1302"/>
                  <a:gd name="T91" fmla="*/ 274 h 800"/>
                  <a:gd name="T92" fmla="*/ 1234 w 1302"/>
                  <a:gd name="T93" fmla="*/ 210 h 800"/>
                  <a:gd name="T94" fmla="*/ 1302 w 1302"/>
                  <a:gd name="T95" fmla="*/ 1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800">
                    <a:moveTo>
                      <a:pt x="1124" y="0"/>
                    </a:moveTo>
                    <a:lnTo>
                      <a:pt x="946" y="178"/>
                    </a:lnTo>
                    <a:lnTo>
                      <a:pt x="1016" y="178"/>
                    </a:lnTo>
                    <a:lnTo>
                      <a:pt x="1016" y="178"/>
                    </a:lnTo>
                    <a:lnTo>
                      <a:pt x="1014" y="220"/>
                    </a:lnTo>
                    <a:lnTo>
                      <a:pt x="1008" y="260"/>
                    </a:lnTo>
                    <a:lnTo>
                      <a:pt x="998" y="298"/>
                    </a:lnTo>
                    <a:lnTo>
                      <a:pt x="984" y="336"/>
                    </a:lnTo>
                    <a:lnTo>
                      <a:pt x="966" y="370"/>
                    </a:lnTo>
                    <a:lnTo>
                      <a:pt x="946" y="404"/>
                    </a:lnTo>
                    <a:lnTo>
                      <a:pt x="924" y="434"/>
                    </a:lnTo>
                    <a:lnTo>
                      <a:pt x="898" y="464"/>
                    </a:lnTo>
                    <a:lnTo>
                      <a:pt x="868" y="490"/>
                    </a:lnTo>
                    <a:lnTo>
                      <a:pt x="838" y="512"/>
                    </a:lnTo>
                    <a:lnTo>
                      <a:pt x="804" y="532"/>
                    </a:lnTo>
                    <a:lnTo>
                      <a:pt x="770" y="550"/>
                    </a:lnTo>
                    <a:lnTo>
                      <a:pt x="732" y="564"/>
                    </a:lnTo>
                    <a:lnTo>
                      <a:pt x="694" y="574"/>
                    </a:lnTo>
                    <a:lnTo>
                      <a:pt x="654" y="580"/>
                    </a:lnTo>
                    <a:lnTo>
                      <a:pt x="612" y="582"/>
                    </a:lnTo>
                    <a:lnTo>
                      <a:pt x="612" y="582"/>
                    </a:lnTo>
                    <a:lnTo>
                      <a:pt x="576" y="580"/>
                    </a:lnTo>
                    <a:lnTo>
                      <a:pt x="542" y="576"/>
                    </a:lnTo>
                    <a:lnTo>
                      <a:pt x="508" y="568"/>
                    </a:lnTo>
                    <a:lnTo>
                      <a:pt x="476" y="558"/>
                    </a:lnTo>
                    <a:lnTo>
                      <a:pt x="444" y="544"/>
                    </a:lnTo>
                    <a:lnTo>
                      <a:pt x="414" y="528"/>
                    </a:lnTo>
                    <a:lnTo>
                      <a:pt x="386" y="510"/>
                    </a:lnTo>
                    <a:lnTo>
                      <a:pt x="358" y="490"/>
                    </a:lnTo>
                    <a:lnTo>
                      <a:pt x="334" y="468"/>
                    </a:lnTo>
                    <a:lnTo>
                      <a:pt x="310" y="444"/>
                    </a:lnTo>
                    <a:lnTo>
                      <a:pt x="288" y="418"/>
                    </a:lnTo>
                    <a:lnTo>
                      <a:pt x="270" y="390"/>
                    </a:lnTo>
                    <a:lnTo>
                      <a:pt x="254" y="360"/>
                    </a:lnTo>
                    <a:lnTo>
                      <a:pt x="240" y="330"/>
                    </a:lnTo>
                    <a:lnTo>
                      <a:pt x="228" y="298"/>
                    </a:lnTo>
                    <a:lnTo>
                      <a:pt x="218" y="264"/>
                    </a:lnTo>
                    <a:lnTo>
                      <a:pt x="100" y="384"/>
                    </a:lnTo>
                    <a:lnTo>
                      <a:pt x="0" y="284"/>
                    </a:lnTo>
                    <a:lnTo>
                      <a:pt x="0" y="284"/>
                    </a:lnTo>
                    <a:lnTo>
                      <a:pt x="4" y="310"/>
                    </a:lnTo>
                    <a:lnTo>
                      <a:pt x="12" y="338"/>
                    </a:lnTo>
                    <a:lnTo>
                      <a:pt x="18" y="364"/>
                    </a:lnTo>
                    <a:lnTo>
                      <a:pt x="28" y="390"/>
                    </a:lnTo>
                    <a:lnTo>
                      <a:pt x="48" y="440"/>
                    </a:lnTo>
                    <a:lnTo>
                      <a:pt x="74" y="488"/>
                    </a:lnTo>
                    <a:lnTo>
                      <a:pt x="102" y="534"/>
                    </a:lnTo>
                    <a:lnTo>
                      <a:pt x="134" y="576"/>
                    </a:lnTo>
                    <a:lnTo>
                      <a:pt x="170" y="616"/>
                    </a:lnTo>
                    <a:lnTo>
                      <a:pt x="210" y="652"/>
                    </a:lnTo>
                    <a:lnTo>
                      <a:pt x="252" y="684"/>
                    </a:lnTo>
                    <a:lnTo>
                      <a:pt x="296" y="714"/>
                    </a:lnTo>
                    <a:lnTo>
                      <a:pt x="344" y="740"/>
                    </a:lnTo>
                    <a:lnTo>
                      <a:pt x="394" y="760"/>
                    </a:lnTo>
                    <a:lnTo>
                      <a:pt x="420" y="770"/>
                    </a:lnTo>
                    <a:lnTo>
                      <a:pt x="446" y="778"/>
                    </a:lnTo>
                    <a:lnTo>
                      <a:pt x="472" y="784"/>
                    </a:lnTo>
                    <a:lnTo>
                      <a:pt x="500" y="790"/>
                    </a:lnTo>
                    <a:lnTo>
                      <a:pt x="528" y="794"/>
                    </a:lnTo>
                    <a:lnTo>
                      <a:pt x="556" y="798"/>
                    </a:lnTo>
                    <a:lnTo>
                      <a:pt x="584" y="800"/>
                    </a:lnTo>
                    <a:lnTo>
                      <a:pt x="612" y="800"/>
                    </a:lnTo>
                    <a:lnTo>
                      <a:pt x="612" y="800"/>
                    </a:lnTo>
                    <a:lnTo>
                      <a:pt x="644" y="800"/>
                    </a:lnTo>
                    <a:lnTo>
                      <a:pt x="676" y="798"/>
                    </a:lnTo>
                    <a:lnTo>
                      <a:pt x="708" y="794"/>
                    </a:lnTo>
                    <a:lnTo>
                      <a:pt x="738" y="788"/>
                    </a:lnTo>
                    <a:lnTo>
                      <a:pt x="768" y="780"/>
                    </a:lnTo>
                    <a:lnTo>
                      <a:pt x="798" y="772"/>
                    </a:lnTo>
                    <a:lnTo>
                      <a:pt x="826" y="762"/>
                    </a:lnTo>
                    <a:lnTo>
                      <a:pt x="854" y="752"/>
                    </a:lnTo>
                    <a:lnTo>
                      <a:pt x="882" y="738"/>
                    </a:lnTo>
                    <a:lnTo>
                      <a:pt x="908" y="726"/>
                    </a:lnTo>
                    <a:lnTo>
                      <a:pt x="934" y="710"/>
                    </a:lnTo>
                    <a:lnTo>
                      <a:pt x="960" y="694"/>
                    </a:lnTo>
                    <a:lnTo>
                      <a:pt x="984" y="676"/>
                    </a:lnTo>
                    <a:lnTo>
                      <a:pt x="1008" y="658"/>
                    </a:lnTo>
                    <a:lnTo>
                      <a:pt x="1030" y="638"/>
                    </a:lnTo>
                    <a:lnTo>
                      <a:pt x="1052" y="618"/>
                    </a:lnTo>
                    <a:lnTo>
                      <a:pt x="1072" y="596"/>
                    </a:lnTo>
                    <a:lnTo>
                      <a:pt x="1092" y="574"/>
                    </a:lnTo>
                    <a:lnTo>
                      <a:pt x="1110" y="550"/>
                    </a:lnTo>
                    <a:lnTo>
                      <a:pt x="1128" y="526"/>
                    </a:lnTo>
                    <a:lnTo>
                      <a:pt x="1144" y="500"/>
                    </a:lnTo>
                    <a:lnTo>
                      <a:pt x="1160" y="474"/>
                    </a:lnTo>
                    <a:lnTo>
                      <a:pt x="1174" y="448"/>
                    </a:lnTo>
                    <a:lnTo>
                      <a:pt x="1186" y="420"/>
                    </a:lnTo>
                    <a:lnTo>
                      <a:pt x="1196" y="392"/>
                    </a:lnTo>
                    <a:lnTo>
                      <a:pt x="1206" y="364"/>
                    </a:lnTo>
                    <a:lnTo>
                      <a:pt x="1214" y="334"/>
                    </a:lnTo>
                    <a:lnTo>
                      <a:pt x="1222" y="304"/>
                    </a:lnTo>
                    <a:lnTo>
                      <a:pt x="1228" y="274"/>
                    </a:lnTo>
                    <a:lnTo>
                      <a:pt x="1232" y="242"/>
                    </a:lnTo>
                    <a:lnTo>
                      <a:pt x="1234" y="210"/>
                    </a:lnTo>
                    <a:lnTo>
                      <a:pt x="1234" y="178"/>
                    </a:lnTo>
                    <a:lnTo>
                      <a:pt x="1302" y="178"/>
                    </a:lnTo>
                    <a:lnTo>
                      <a:pt x="1124" y="0"/>
                    </a:lnTo>
                    <a:close/>
                  </a:path>
                </a:pathLst>
              </a:custGeom>
              <a:solidFill>
                <a:srgbClr val="F7C600">
                  <a:alpha val="26000"/>
                </a:srgbClr>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18" name="Freeform 6"/>
              <p:cNvSpPr/>
              <p:nvPr/>
            </p:nvSpPr>
            <p:spPr bwMode="auto">
              <a:xfrm>
                <a:off x="5372" y="5578"/>
                <a:ext cx="3327" cy="2044"/>
              </a:xfrm>
              <a:custGeom>
                <a:avLst/>
                <a:gdLst>
                  <a:gd name="T0" fmla="*/ 946 w 1302"/>
                  <a:gd name="T1" fmla="*/ 178 h 800"/>
                  <a:gd name="T2" fmla="*/ 1016 w 1302"/>
                  <a:gd name="T3" fmla="*/ 178 h 800"/>
                  <a:gd name="T4" fmla="*/ 1008 w 1302"/>
                  <a:gd name="T5" fmla="*/ 260 h 800"/>
                  <a:gd name="T6" fmla="*/ 984 w 1302"/>
                  <a:gd name="T7" fmla="*/ 336 h 800"/>
                  <a:gd name="T8" fmla="*/ 948 w 1302"/>
                  <a:gd name="T9" fmla="*/ 404 h 800"/>
                  <a:gd name="T10" fmla="*/ 898 w 1302"/>
                  <a:gd name="T11" fmla="*/ 464 h 800"/>
                  <a:gd name="T12" fmla="*/ 838 w 1302"/>
                  <a:gd name="T13" fmla="*/ 512 h 800"/>
                  <a:gd name="T14" fmla="*/ 770 w 1302"/>
                  <a:gd name="T15" fmla="*/ 550 h 800"/>
                  <a:gd name="T16" fmla="*/ 694 w 1302"/>
                  <a:gd name="T17" fmla="*/ 574 h 800"/>
                  <a:gd name="T18" fmla="*/ 614 w 1302"/>
                  <a:gd name="T19" fmla="*/ 582 h 800"/>
                  <a:gd name="T20" fmla="*/ 578 w 1302"/>
                  <a:gd name="T21" fmla="*/ 580 h 800"/>
                  <a:gd name="T22" fmla="*/ 508 w 1302"/>
                  <a:gd name="T23" fmla="*/ 568 h 800"/>
                  <a:gd name="T24" fmla="*/ 444 w 1302"/>
                  <a:gd name="T25" fmla="*/ 544 h 800"/>
                  <a:gd name="T26" fmla="*/ 386 w 1302"/>
                  <a:gd name="T27" fmla="*/ 510 h 800"/>
                  <a:gd name="T28" fmla="*/ 334 w 1302"/>
                  <a:gd name="T29" fmla="*/ 468 h 800"/>
                  <a:gd name="T30" fmla="*/ 290 w 1302"/>
                  <a:gd name="T31" fmla="*/ 418 h 800"/>
                  <a:gd name="T32" fmla="*/ 254 w 1302"/>
                  <a:gd name="T33" fmla="*/ 360 h 800"/>
                  <a:gd name="T34" fmla="*/ 228 w 1302"/>
                  <a:gd name="T35" fmla="*/ 296 h 800"/>
                  <a:gd name="T36" fmla="*/ 100 w 1302"/>
                  <a:gd name="T37" fmla="*/ 384 h 800"/>
                  <a:gd name="T38" fmla="*/ 0 w 1302"/>
                  <a:gd name="T39" fmla="*/ 284 h 800"/>
                  <a:gd name="T40" fmla="*/ 12 w 1302"/>
                  <a:gd name="T41" fmla="*/ 338 h 800"/>
                  <a:gd name="T42" fmla="*/ 28 w 1302"/>
                  <a:gd name="T43" fmla="*/ 390 h 800"/>
                  <a:gd name="T44" fmla="*/ 74 w 1302"/>
                  <a:gd name="T45" fmla="*/ 488 h 800"/>
                  <a:gd name="T46" fmla="*/ 136 w 1302"/>
                  <a:gd name="T47" fmla="*/ 576 h 800"/>
                  <a:gd name="T48" fmla="*/ 210 w 1302"/>
                  <a:gd name="T49" fmla="*/ 652 h 800"/>
                  <a:gd name="T50" fmla="*/ 298 w 1302"/>
                  <a:gd name="T51" fmla="*/ 714 h 800"/>
                  <a:gd name="T52" fmla="*/ 394 w 1302"/>
                  <a:gd name="T53" fmla="*/ 760 h 800"/>
                  <a:gd name="T54" fmla="*/ 446 w 1302"/>
                  <a:gd name="T55" fmla="*/ 778 h 800"/>
                  <a:gd name="T56" fmla="*/ 500 w 1302"/>
                  <a:gd name="T57" fmla="*/ 790 h 800"/>
                  <a:gd name="T58" fmla="*/ 556 w 1302"/>
                  <a:gd name="T59" fmla="*/ 798 h 800"/>
                  <a:gd name="T60" fmla="*/ 614 w 1302"/>
                  <a:gd name="T61" fmla="*/ 800 h 800"/>
                  <a:gd name="T62" fmla="*/ 646 w 1302"/>
                  <a:gd name="T63" fmla="*/ 800 h 800"/>
                  <a:gd name="T64" fmla="*/ 708 w 1302"/>
                  <a:gd name="T65" fmla="*/ 794 h 800"/>
                  <a:gd name="T66" fmla="*/ 768 w 1302"/>
                  <a:gd name="T67" fmla="*/ 780 h 800"/>
                  <a:gd name="T68" fmla="*/ 826 w 1302"/>
                  <a:gd name="T69" fmla="*/ 762 h 800"/>
                  <a:gd name="T70" fmla="*/ 882 w 1302"/>
                  <a:gd name="T71" fmla="*/ 738 h 800"/>
                  <a:gd name="T72" fmla="*/ 936 w 1302"/>
                  <a:gd name="T73" fmla="*/ 710 h 800"/>
                  <a:gd name="T74" fmla="*/ 984 w 1302"/>
                  <a:gd name="T75" fmla="*/ 676 h 800"/>
                  <a:gd name="T76" fmla="*/ 1032 w 1302"/>
                  <a:gd name="T77" fmla="*/ 638 h 800"/>
                  <a:gd name="T78" fmla="*/ 1074 w 1302"/>
                  <a:gd name="T79" fmla="*/ 596 h 800"/>
                  <a:gd name="T80" fmla="*/ 1112 w 1302"/>
                  <a:gd name="T81" fmla="*/ 550 h 800"/>
                  <a:gd name="T82" fmla="*/ 1144 w 1302"/>
                  <a:gd name="T83" fmla="*/ 500 h 800"/>
                  <a:gd name="T84" fmla="*/ 1174 w 1302"/>
                  <a:gd name="T85" fmla="*/ 448 h 800"/>
                  <a:gd name="T86" fmla="*/ 1198 w 1302"/>
                  <a:gd name="T87" fmla="*/ 392 h 800"/>
                  <a:gd name="T88" fmla="*/ 1216 w 1302"/>
                  <a:gd name="T89" fmla="*/ 334 h 800"/>
                  <a:gd name="T90" fmla="*/ 1228 w 1302"/>
                  <a:gd name="T91" fmla="*/ 274 h 800"/>
                  <a:gd name="T92" fmla="*/ 1234 w 1302"/>
                  <a:gd name="T93" fmla="*/ 210 h 800"/>
                  <a:gd name="T94" fmla="*/ 1302 w 1302"/>
                  <a:gd name="T95" fmla="*/ 1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800">
                    <a:moveTo>
                      <a:pt x="1124" y="0"/>
                    </a:moveTo>
                    <a:lnTo>
                      <a:pt x="946" y="178"/>
                    </a:lnTo>
                    <a:lnTo>
                      <a:pt x="1016" y="178"/>
                    </a:lnTo>
                    <a:lnTo>
                      <a:pt x="1016" y="178"/>
                    </a:lnTo>
                    <a:lnTo>
                      <a:pt x="1014" y="220"/>
                    </a:lnTo>
                    <a:lnTo>
                      <a:pt x="1008" y="260"/>
                    </a:lnTo>
                    <a:lnTo>
                      <a:pt x="998" y="298"/>
                    </a:lnTo>
                    <a:lnTo>
                      <a:pt x="984" y="336"/>
                    </a:lnTo>
                    <a:lnTo>
                      <a:pt x="968" y="370"/>
                    </a:lnTo>
                    <a:lnTo>
                      <a:pt x="948" y="404"/>
                    </a:lnTo>
                    <a:lnTo>
                      <a:pt x="924" y="434"/>
                    </a:lnTo>
                    <a:lnTo>
                      <a:pt x="898" y="464"/>
                    </a:lnTo>
                    <a:lnTo>
                      <a:pt x="870" y="490"/>
                    </a:lnTo>
                    <a:lnTo>
                      <a:pt x="838" y="512"/>
                    </a:lnTo>
                    <a:lnTo>
                      <a:pt x="806" y="532"/>
                    </a:lnTo>
                    <a:lnTo>
                      <a:pt x="770" y="550"/>
                    </a:lnTo>
                    <a:lnTo>
                      <a:pt x="732" y="564"/>
                    </a:lnTo>
                    <a:lnTo>
                      <a:pt x="694" y="574"/>
                    </a:lnTo>
                    <a:lnTo>
                      <a:pt x="654" y="580"/>
                    </a:lnTo>
                    <a:lnTo>
                      <a:pt x="614" y="582"/>
                    </a:lnTo>
                    <a:lnTo>
                      <a:pt x="614" y="582"/>
                    </a:lnTo>
                    <a:lnTo>
                      <a:pt x="578" y="580"/>
                    </a:lnTo>
                    <a:lnTo>
                      <a:pt x="542" y="576"/>
                    </a:lnTo>
                    <a:lnTo>
                      <a:pt x="508" y="568"/>
                    </a:lnTo>
                    <a:lnTo>
                      <a:pt x="476" y="558"/>
                    </a:lnTo>
                    <a:lnTo>
                      <a:pt x="444" y="544"/>
                    </a:lnTo>
                    <a:lnTo>
                      <a:pt x="414" y="528"/>
                    </a:lnTo>
                    <a:lnTo>
                      <a:pt x="386" y="510"/>
                    </a:lnTo>
                    <a:lnTo>
                      <a:pt x="358" y="490"/>
                    </a:lnTo>
                    <a:lnTo>
                      <a:pt x="334" y="468"/>
                    </a:lnTo>
                    <a:lnTo>
                      <a:pt x="310" y="444"/>
                    </a:lnTo>
                    <a:lnTo>
                      <a:pt x="290" y="418"/>
                    </a:lnTo>
                    <a:lnTo>
                      <a:pt x="270" y="390"/>
                    </a:lnTo>
                    <a:lnTo>
                      <a:pt x="254" y="360"/>
                    </a:lnTo>
                    <a:lnTo>
                      <a:pt x="240" y="330"/>
                    </a:lnTo>
                    <a:lnTo>
                      <a:pt x="228" y="296"/>
                    </a:lnTo>
                    <a:lnTo>
                      <a:pt x="220" y="264"/>
                    </a:lnTo>
                    <a:lnTo>
                      <a:pt x="100" y="384"/>
                    </a:lnTo>
                    <a:lnTo>
                      <a:pt x="0" y="284"/>
                    </a:lnTo>
                    <a:lnTo>
                      <a:pt x="0" y="284"/>
                    </a:lnTo>
                    <a:lnTo>
                      <a:pt x="6" y="312"/>
                    </a:lnTo>
                    <a:lnTo>
                      <a:pt x="12" y="338"/>
                    </a:lnTo>
                    <a:lnTo>
                      <a:pt x="20" y="364"/>
                    </a:lnTo>
                    <a:lnTo>
                      <a:pt x="28" y="390"/>
                    </a:lnTo>
                    <a:lnTo>
                      <a:pt x="50" y="440"/>
                    </a:lnTo>
                    <a:lnTo>
                      <a:pt x="74" y="488"/>
                    </a:lnTo>
                    <a:lnTo>
                      <a:pt x="102" y="534"/>
                    </a:lnTo>
                    <a:lnTo>
                      <a:pt x="136" y="576"/>
                    </a:lnTo>
                    <a:lnTo>
                      <a:pt x="172" y="616"/>
                    </a:lnTo>
                    <a:lnTo>
                      <a:pt x="210" y="652"/>
                    </a:lnTo>
                    <a:lnTo>
                      <a:pt x="252" y="684"/>
                    </a:lnTo>
                    <a:lnTo>
                      <a:pt x="298" y="714"/>
                    </a:lnTo>
                    <a:lnTo>
                      <a:pt x="346" y="740"/>
                    </a:lnTo>
                    <a:lnTo>
                      <a:pt x="394" y="760"/>
                    </a:lnTo>
                    <a:lnTo>
                      <a:pt x="420" y="770"/>
                    </a:lnTo>
                    <a:lnTo>
                      <a:pt x="446" y="778"/>
                    </a:lnTo>
                    <a:lnTo>
                      <a:pt x="474" y="784"/>
                    </a:lnTo>
                    <a:lnTo>
                      <a:pt x="500" y="790"/>
                    </a:lnTo>
                    <a:lnTo>
                      <a:pt x="528" y="794"/>
                    </a:lnTo>
                    <a:lnTo>
                      <a:pt x="556" y="798"/>
                    </a:lnTo>
                    <a:lnTo>
                      <a:pt x="584" y="800"/>
                    </a:lnTo>
                    <a:lnTo>
                      <a:pt x="614" y="800"/>
                    </a:lnTo>
                    <a:lnTo>
                      <a:pt x="614" y="800"/>
                    </a:lnTo>
                    <a:lnTo>
                      <a:pt x="646" y="800"/>
                    </a:lnTo>
                    <a:lnTo>
                      <a:pt x="676" y="798"/>
                    </a:lnTo>
                    <a:lnTo>
                      <a:pt x="708" y="794"/>
                    </a:lnTo>
                    <a:lnTo>
                      <a:pt x="738" y="788"/>
                    </a:lnTo>
                    <a:lnTo>
                      <a:pt x="768" y="780"/>
                    </a:lnTo>
                    <a:lnTo>
                      <a:pt x="798" y="772"/>
                    </a:lnTo>
                    <a:lnTo>
                      <a:pt x="826" y="762"/>
                    </a:lnTo>
                    <a:lnTo>
                      <a:pt x="854" y="752"/>
                    </a:lnTo>
                    <a:lnTo>
                      <a:pt x="882" y="738"/>
                    </a:lnTo>
                    <a:lnTo>
                      <a:pt x="910" y="726"/>
                    </a:lnTo>
                    <a:lnTo>
                      <a:pt x="936" y="710"/>
                    </a:lnTo>
                    <a:lnTo>
                      <a:pt x="960" y="694"/>
                    </a:lnTo>
                    <a:lnTo>
                      <a:pt x="984" y="676"/>
                    </a:lnTo>
                    <a:lnTo>
                      <a:pt x="1008" y="658"/>
                    </a:lnTo>
                    <a:lnTo>
                      <a:pt x="1032" y="638"/>
                    </a:lnTo>
                    <a:lnTo>
                      <a:pt x="1052" y="618"/>
                    </a:lnTo>
                    <a:lnTo>
                      <a:pt x="1074" y="596"/>
                    </a:lnTo>
                    <a:lnTo>
                      <a:pt x="1092" y="574"/>
                    </a:lnTo>
                    <a:lnTo>
                      <a:pt x="1112" y="550"/>
                    </a:lnTo>
                    <a:lnTo>
                      <a:pt x="1128" y="526"/>
                    </a:lnTo>
                    <a:lnTo>
                      <a:pt x="1144" y="500"/>
                    </a:lnTo>
                    <a:lnTo>
                      <a:pt x="1160" y="474"/>
                    </a:lnTo>
                    <a:lnTo>
                      <a:pt x="1174" y="448"/>
                    </a:lnTo>
                    <a:lnTo>
                      <a:pt x="1186" y="420"/>
                    </a:lnTo>
                    <a:lnTo>
                      <a:pt x="1198" y="392"/>
                    </a:lnTo>
                    <a:lnTo>
                      <a:pt x="1206" y="364"/>
                    </a:lnTo>
                    <a:lnTo>
                      <a:pt x="1216" y="334"/>
                    </a:lnTo>
                    <a:lnTo>
                      <a:pt x="1222" y="304"/>
                    </a:lnTo>
                    <a:lnTo>
                      <a:pt x="1228" y="274"/>
                    </a:lnTo>
                    <a:lnTo>
                      <a:pt x="1232" y="242"/>
                    </a:lnTo>
                    <a:lnTo>
                      <a:pt x="1234" y="210"/>
                    </a:lnTo>
                    <a:lnTo>
                      <a:pt x="1236" y="178"/>
                    </a:lnTo>
                    <a:lnTo>
                      <a:pt x="1302" y="178"/>
                    </a:lnTo>
                    <a:lnTo>
                      <a:pt x="1124" y="0"/>
                    </a:lnTo>
                    <a:close/>
                  </a:path>
                </a:pathLst>
              </a:custGeom>
              <a:solidFill>
                <a:srgbClr val="F7C600">
                  <a:alpha val="26000"/>
                </a:srgbClr>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nvGrpSpPr>
              <p:cNvPr id="22" name="组合 21"/>
              <p:cNvGrpSpPr/>
              <p:nvPr/>
            </p:nvGrpSpPr>
            <p:grpSpPr>
              <a:xfrm>
                <a:off x="14206" y="5456"/>
                <a:ext cx="1154" cy="1154"/>
                <a:chOff x="9020762" y="3428424"/>
                <a:chExt cx="732838" cy="732838"/>
              </a:xfrm>
            </p:grpSpPr>
            <p:sp>
              <p:nvSpPr>
                <p:cNvPr id="23" name="椭圆 22"/>
                <p:cNvSpPr/>
                <p:nvPr/>
              </p:nvSpPr>
              <p:spPr>
                <a:xfrm>
                  <a:off x="9020762" y="3428424"/>
                  <a:ext cx="732838" cy="732838"/>
                </a:xfrm>
                <a:prstGeom prst="ellipse">
                  <a:avLst/>
                </a:prstGeom>
                <a:solidFill>
                  <a:srgbClr val="F7C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Freeform 61"/>
                <p:cNvSpPr>
                  <a:spLocks noEditPoints="1"/>
                </p:cNvSpPr>
                <p:nvPr/>
              </p:nvSpPr>
              <p:spPr bwMode="auto">
                <a:xfrm>
                  <a:off x="9226050" y="363371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25" name="组合 24"/>
              <p:cNvGrpSpPr/>
              <p:nvPr/>
            </p:nvGrpSpPr>
            <p:grpSpPr>
              <a:xfrm>
                <a:off x="3728" y="5456"/>
                <a:ext cx="1154" cy="1154"/>
                <a:chOff x="2367498" y="3428424"/>
                <a:chExt cx="732838" cy="732838"/>
              </a:xfrm>
            </p:grpSpPr>
            <p:sp>
              <p:nvSpPr>
                <p:cNvPr id="26" name="椭圆 25"/>
                <p:cNvSpPr/>
                <p:nvPr/>
              </p:nvSpPr>
              <p:spPr>
                <a:xfrm>
                  <a:off x="2367498" y="3428424"/>
                  <a:ext cx="732838" cy="732838"/>
                </a:xfrm>
                <a:prstGeom prst="ellipse">
                  <a:avLst/>
                </a:prstGeom>
                <a:solidFill>
                  <a:srgbClr val="F7C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Freeform 82"/>
                <p:cNvSpPr>
                  <a:spLocks noEditPoints="1"/>
                </p:cNvSpPr>
                <p:nvPr/>
              </p:nvSpPr>
              <p:spPr bwMode="auto">
                <a:xfrm>
                  <a:off x="2622792" y="3633712"/>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28" name="组合 27"/>
              <p:cNvGrpSpPr/>
              <p:nvPr/>
            </p:nvGrpSpPr>
            <p:grpSpPr>
              <a:xfrm>
                <a:off x="11587" y="5456"/>
                <a:ext cx="1154" cy="1154"/>
                <a:chOff x="7357446" y="3428424"/>
                <a:chExt cx="732838" cy="732838"/>
              </a:xfrm>
            </p:grpSpPr>
            <p:sp>
              <p:nvSpPr>
                <p:cNvPr id="20" name="椭圆 19"/>
                <p:cNvSpPr/>
                <p:nvPr/>
              </p:nvSpPr>
              <p:spPr>
                <a:xfrm>
                  <a:off x="7357446" y="3428424"/>
                  <a:ext cx="732838" cy="732838"/>
                </a:xfrm>
                <a:prstGeom prst="ellipse">
                  <a:avLst/>
                </a:prstGeom>
                <a:solidFill>
                  <a:srgbClr val="2323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Freeform 84"/>
                <p:cNvSpPr>
                  <a:spLocks noEditPoints="1"/>
                </p:cNvSpPr>
                <p:nvPr/>
              </p:nvSpPr>
              <p:spPr bwMode="auto">
                <a:xfrm>
                  <a:off x="7562734" y="363371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36" name="组合 35"/>
              <p:cNvGrpSpPr/>
              <p:nvPr/>
            </p:nvGrpSpPr>
            <p:grpSpPr>
              <a:xfrm>
                <a:off x="6348" y="5456"/>
                <a:ext cx="1154" cy="1154"/>
                <a:chOff x="4030814" y="3428424"/>
                <a:chExt cx="732838" cy="732838"/>
              </a:xfrm>
            </p:grpSpPr>
            <p:sp>
              <p:nvSpPr>
                <p:cNvPr id="37" name="椭圆 36"/>
                <p:cNvSpPr/>
                <p:nvPr/>
              </p:nvSpPr>
              <p:spPr>
                <a:xfrm>
                  <a:off x="4030814" y="3428424"/>
                  <a:ext cx="732838" cy="732838"/>
                </a:xfrm>
                <a:prstGeom prst="ellipse">
                  <a:avLst/>
                </a:prstGeom>
                <a:solidFill>
                  <a:srgbClr val="2323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8" name="Freeform 96"/>
                <p:cNvSpPr>
                  <a:spLocks noEditPoints="1"/>
                </p:cNvSpPr>
                <p:nvPr/>
              </p:nvSpPr>
              <p:spPr bwMode="auto">
                <a:xfrm>
                  <a:off x="4236102" y="363371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40" name="组合 39"/>
              <p:cNvGrpSpPr/>
              <p:nvPr/>
            </p:nvGrpSpPr>
            <p:grpSpPr>
              <a:xfrm>
                <a:off x="8967" y="5456"/>
                <a:ext cx="1154" cy="1154"/>
                <a:chOff x="5694130" y="3428424"/>
                <a:chExt cx="732838" cy="732838"/>
              </a:xfrm>
            </p:grpSpPr>
            <p:sp>
              <p:nvSpPr>
                <p:cNvPr id="41" name="椭圆 40"/>
                <p:cNvSpPr/>
                <p:nvPr/>
              </p:nvSpPr>
              <p:spPr>
                <a:xfrm>
                  <a:off x="5694130" y="3428424"/>
                  <a:ext cx="732838" cy="732838"/>
                </a:xfrm>
                <a:prstGeom prst="ellipse">
                  <a:avLst/>
                </a:prstGeom>
                <a:solidFill>
                  <a:srgbClr val="F7C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Freeform 112"/>
                <p:cNvSpPr>
                  <a:spLocks noEditPoints="1"/>
                </p:cNvSpPr>
                <p:nvPr/>
              </p:nvSpPr>
              <p:spPr bwMode="auto">
                <a:xfrm>
                  <a:off x="5899418" y="3633712"/>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grpSp>
          <p:nvGrpSpPr>
            <p:cNvPr id="63" name="组合 62"/>
            <p:cNvGrpSpPr/>
            <p:nvPr/>
          </p:nvGrpSpPr>
          <p:grpSpPr>
            <a:xfrm>
              <a:off x="2567" y="2760"/>
              <a:ext cx="14196" cy="5515"/>
              <a:chOff x="3917" y="2760"/>
              <a:chExt cx="14196" cy="5515"/>
            </a:xfrm>
          </p:grpSpPr>
          <p:sp>
            <p:nvSpPr>
              <p:cNvPr id="44" name="文本框 27"/>
              <p:cNvSpPr txBox="1"/>
              <p:nvPr/>
            </p:nvSpPr>
            <p:spPr>
              <a:xfrm>
                <a:off x="3917" y="7160"/>
                <a:ext cx="3322" cy="11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rgbClr val="232323"/>
                    </a:solidFill>
                    <a:latin typeface="Chivo Light"/>
                    <a:ea typeface="思源黑体 CN Bold" panose="020B0800000000000000" charset="-122"/>
                    <a:cs typeface="+mn-ea"/>
                    <a:sym typeface="+mn-ea"/>
                  </a:rPr>
                  <a:t>ĐÁNH GIÁ DIỄN BIẾN CHUNG</a:t>
                </a:r>
                <a:endParaRPr lang="zh-CN" altLang="en-US" sz="2000" b="1" dirty="0">
                  <a:solidFill>
                    <a:schemeClr val="tx1">
                      <a:lumMod val="65000"/>
                      <a:lumOff val="35000"/>
                    </a:schemeClr>
                  </a:solidFill>
                  <a:cs typeface="+mn-ea"/>
                  <a:sym typeface="+mn-lt"/>
                </a:endParaRPr>
              </a:p>
            </p:txBody>
          </p:sp>
          <p:sp>
            <p:nvSpPr>
              <p:cNvPr id="45" name="文本框 27"/>
              <p:cNvSpPr txBox="1"/>
              <p:nvPr/>
            </p:nvSpPr>
            <p:spPr>
              <a:xfrm>
                <a:off x="8986" y="7129"/>
                <a:ext cx="4258" cy="11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rgbClr val="232323"/>
                    </a:solidFill>
                    <a:latin typeface="Chivo Light"/>
                    <a:ea typeface="思源黑体 CN Bold" panose="020B0800000000000000" charset="-122"/>
                    <a:sym typeface="+mn-ea"/>
                  </a:rPr>
                  <a:t>KIỂM TRA, XÁC ĐỊNH NGUYÊN NHÂN</a:t>
                </a:r>
                <a:endParaRPr lang="zh-CN" altLang="en-US" sz="2000" b="1" dirty="0">
                  <a:solidFill>
                    <a:schemeClr val="tx1">
                      <a:lumMod val="65000"/>
                      <a:lumOff val="35000"/>
                    </a:schemeClr>
                  </a:solidFill>
                  <a:cs typeface="+mn-ea"/>
                  <a:sym typeface="+mn-lt"/>
                </a:endParaRPr>
              </a:p>
            </p:txBody>
          </p:sp>
          <p:sp>
            <p:nvSpPr>
              <p:cNvPr id="55" name="文本框 27"/>
              <p:cNvSpPr txBox="1"/>
              <p:nvPr/>
            </p:nvSpPr>
            <p:spPr>
              <a:xfrm>
                <a:off x="14313" y="7160"/>
                <a:ext cx="3800" cy="63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TỔ CHỨC THỰC HIỆN</a:t>
                </a:r>
                <a:endParaRPr lang="zh-CN" altLang="en-US" sz="2000" b="1" dirty="0">
                  <a:solidFill>
                    <a:schemeClr val="tx1">
                      <a:lumMod val="65000"/>
                      <a:lumOff val="35000"/>
                    </a:schemeClr>
                  </a:solidFill>
                  <a:cs typeface="+mn-ea"/>
                  <a:sym typeface="+mn-lt"/>
                </a:endParaRPr>
              </a:p>
            </p:txBody>
          </p:sp>
          <p:sp>
            <p:nvSpPr>
              <p:cNvPr id="56" name="文本框 27"/>
              <p:cNvSpPr txBox="1"/>
              <p:nvPr/>
            </p:nvSpPr>
            <p:spPr>
              <a:xfrm>
                <a:off x="6349" y="2760"/>
                <a:ext cx="4157" cy="11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rgbClr val="232323"/>
                    </a:solidFill>
                    <a:latin typeface="Chivo Light"/>
                    <a:ea typeface="思源黑体 CN Bold" panose="020B0800000000000000" charset="-122"/>
                    <a:sym typeface="+mn-ea"/>
                  </a:rPr>
                  <a:t>BAN HÀNH CHỦ TRƯƠNG BÌNH ỔN GIÁ</a:t>
                </a:r>
                <a:endParaRPr lang="zh-CN" altLang="en-US" sz="2000" b="1" dirty="0">
                  <a:solidFill>
                    <a:schemeClr val="tx1">
                      <a:lumMod val="65000"/>
                      <a:lumOff val="35000"/>
                    </a:schemeClr>
                  </a:solidFill>
                  <a:cs typeface="+mn-ea"/>
                  <a:sym typeface="+mn-lt"/>
                </a:endParaRPr>
              </a:p>
            </p:txBody>
          </p:sp>
          <p:sp>
            <p:nvSpPr>
              <p:cNvPr id="57" name="文本框 27"/>
              <p:cNvSpPr txBox="1"/>
              <p:nvPr/>
            </p:nvSpPr>
            <p:spPr>
              <a:xfrm>
                <a:off x="11559" y="2760"/>
                <a:ext cx="4157" cy="15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rgbClr val="232323"/>
                    </a:solidFill>
                    <a:latin typeface="Chivo Light"/>
                    <a:ea typeface="思源黑体 CN Bold" panose="020B0800000000000000" charset="-122"/>
                    <a:sym typeface="+mn-ea"/>
                  </a:rPr>
                  <a:t>QUYẾT ĐỊNH BIỆN PHÁP BÌNH ỔN GIÁ PHÙ HỢP</a:t>
                </a:r>
                <a:endParaRPr lang="zh-CN" altLang="en-US" sz="2000" b="1" dirty="0">
                  <a:solidFill>
                    <a:schemeClr val="tx1">
                      <a:lumMod val="65000"/>
                      <a:lumOff val="35000"/>
                    </a:schemeClr>
                  </a:solidFill>
                  <a:cs typeface="+mn-ea"/>
                  <a:sym typeface="+mn-lt"/>
                </a:endParaRPr>
              </a:p>
            </p:txBody>
          </p:sp>
        </p:grpSp>
      </p:grpSp>
    </p:spTree>
    <p:extLst>
      <p:ext uri="{BB962C8B-B14F-4D97-AF65-F5344CB8AC3E}">
        <p14:creationId xmlns:p14="http://schemas.microsoft.com/office/powerpoint/2010/main" val="2582218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F1A0304-6A87-4108-8D9F-7637B82DBD2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065" r="31065"/>
          <a:stretch>
            <a:fillRect/>
          </a:stretch>
        </p:blipFill>
        <p:spPr/>
      </p:pic>
      <p:sp>
        <p:nvSpPr>
          <p:cNvPr id="2" name="Title 1"/>
          <p:cNvSpPr>
            <a:spLocks noGrp="1"/>
          </p:cNvSpPr>
          <p:nvPr>
            <p:ph type="title"/>
          </p:nvPr>
        </p:nvSpPr>
        <p:spPr>
          <a:xfrm>
            <a:off x="4537075" y="707092"/>
            <a:ext cx="7121525" cy="660511"/>
          </a:xfrm>
        </p:spPr>
        <p:txBody>
          <a:bodyPr/>
          <a:lstStyle/>
          <a:p>
            <a:pPr algn="ctr"/>
            <a:r>
              <a:rPr lang="en-US" dirty="0">
                <a:solidFill>
                  <a:schemeClr val="tx1"/>
                </a:solidFill>
                <a:latin typeface="Chivo Light"/>
              </a:rPr>
              <a:t>BÌNH ỔN GIÁ TRONG TÌNH TRẠNG KHẨN CẤP</a:t>
            </a:r>
          </a:p>
        </p:txBody>
      </p:sp>
      <p:sp>
        <p:nvSpPr>
          <p:cNvPr id="9" name="Inhaltsplatzhalter 4">
            <a:extLst>
              <a:ext uri="{FF2B5EF4-FFF2-40B4-BE49-F238E27FC236}">
                <a16:creationId xmlns:a16="http://schemas.microsoft.com/office/drawing/2014/main" xmlns="" id="{09C8F2FF-D615-460F-85C4-8B78844DE68B}"/>
              </a:ext>
            </a:extLst>
          </p:cNvPr>
          <p:cNvSpPr txBox="1">
            <a:spLocks/>
          </p:cNvSpPr>
          <p:nvPr/>
        </p:nvSpPr>
        <p:spPr>
          <a:xfrm>
            <a:off x="5041900" y="1705932"/>
            <a:ext cx="6948042" cy="17989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2000" b="1" dirty="0">
                <a:solidFill>
                  <a:schemeClr val="tx1"/>
                </a:solidFill>
                <a:latin typeface="Chivo Light"/>
              </a:rPr>
              <a:t>1. CHÍNH PHỦ ĐƯỢC QUYẾT ĐỊNH ĐỒNG THỜI: CHỦ TRƯƠNG, BIỆN PHÁP, THỜI HẠN BÌNH ỔN GIÁ ĐỂ ĐẢM BẢO ĐÁP ỨNG CÁC TÌNH HUỐNG KHẨN CẤP, SỰ CỐ, THẢM HỌA, THIÊN TAI, DỊCH BỆNH</a:t>
            </a:r>
          </a:p>
        </p:txBody>
      </p:sp>
      <p:sp>
        <p:nvSpPr>
          <p:cNvPr id="10" name="Inhaltsplatzhalter 4">
            <a:extLst>
              <a:ext uri="{FF2B5EF4-FFF2-40B4-BE49-F238E27FC236}">
                <a16:creationId xmlns:a16="http://schemas.microsoft.com/office/drawing/2014/main" xmlns="" id="{14CD01D4-BC5F-434C-84F8-F7C8BA02525E}"/>
              </a:ext>
            </a:extLst>
          </p:cNvPr>
          <p:cNvSpPr txBox="1">
            <a:spLocks/>
          </p:cNvSpPr>
          <p:nvPr/>
        </p:nvSpPr>
        <p:spPr>
          <a:xfrm>
            <a:off x="5041900" y="3728603"/>
            <a:ext cx="6948042" cy="133728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2000" b="1" dirty="0">
                <a:solidFill>
                  <a:schemeClr val="tx1"/>
                </a:solidFill>
                <a:latin typeface="Chivo Light"/>
              </a:rPr>
              <a:t>2. CƠ CHẾ TRIỂN KHAI NGAY TRONG TRƯỜNG HỢP HÀNG HÓA, DỊCH VỤ CHƯA CÓ TRONG DANH MỤC: ỦY BAN THƯỜNG VỤ QUỐC HỘI QUYẾT ĐỊNH</a:t>
            </a:r>
          </a:p>
        </p:txBody>
      </p:sp>
      <p:sp>
        <p:nvSpPr>
          <p:cNvPr id="11" name="Inhaltsplatzhalter 4">
            <a:extLst>
              <a:ext uri="{FF2B5EF4-FFF2-40B4-BE49-F238E27FC236}">
                <a16:creationId xmlns:a16="http://schemas.microsoft.com/office/drawing/2014/main" xmlns="" id="{325EA141-B1E7-40A5-BAD9-857685F66A3A}"/>
              </a:ext>
            </a:extLst>
          </p:cNvPr>
          <p:cNvSpPr txBox="1">
            <a:spLocks/>
          </p:cNvSpPr>
          <p:nvPr/>
        </p:nvSpPr>
        <p:spPr>
          <a:xfrm>
            <a:off x="5041900" y="5225167"/>
            <a:ext cx="6948042" cy="133728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2000" b="1" dirty="0">
                <a:solidFill>
                  <a:schemeClr val="tx1"/>
                </a:solidFill>
                <a:latin typeface="Chivo Light"/>
              </a:rPr>
              <a:t>3. ỦY BAN NHÂN DÂN CẤP TỈNH ĐƯỢC QUYỀN TRIỂN KHAI BÌNH ỔN GIÁ TRÊN ĐỊA BÀN THEO ĐỀ NGHỊ CỦA CƠ QUAN CHUYÊN MÔN</a:t>
            </a:r>
          </a:p>
        </p:txBody>
      </p:sp>
      <p:grpSp>
        <p:nvGrpSpPr>
          <p:cNvPr id="23" name="Group 22">
            <a:extLst>
              <a:ext uri="{FF2B5EF4-FFF2-40B4-BE49-F238E27FC236}">
                <a16:creationId xmlns:a16="http://schemas.microsoft.com/office/drawing/2014/main" xmlns="" id="{AB42634C-AF3C-426C-BDC2-84D3BB70E5F0}"/>
              </a:ext>
            </a:extLst>
          </p:cNvPr>
          <p:cNvGrpSpPr/>
          <p:nvPr/>
        </p:nvGrpSpPr>
        <p:grpSpPr>
          <a:xfrm>
            <a:off x="4626630" y="3052441"/>
            <a:ext cx="150031" cy="2947989"/>
            <a:chOff x="5064337" y="2662023"/>
            <a:chExt cx="142876" cy="2947989"/>
          </a:xfrm>
        </p:grpSpPr>
        <p:sp>
          <p:nvSpPr>
            <p:cNvPr id="13" name="Freeform: Shape 12">
              <a:extLst>
                <a:ext uri="{FF2B5EF4-FFF2-40B4-BE49-F238E27FC236}">
                  <a16:creationId xmlns:a16="http://schemas.microsoft.com/office/drawing/2014/main" xmlns="" id="{8EDA94FA-FDA8-461C-B299-1575BA3B1A69}"/>
                </a:ext>
              </a:extLst>
            </p:cNvPr>
            <p:cNvSpPr/>
            <p:nvPr/>
          </p:nvSpPr>
          <p:spPr>
            <a:xfrm rot="5400000" flipH="1">
              <a:off x="4529263" y="3401401"/>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just" defTabSz="222250">
                <a:lnSpc>
                  <a:spcPct val="90000"/>
                </a:lnSpc>
                <a:spcBef>
                  <a:spcPct val="0"/>
                </a:spcBef>
                <a:spcAft>
                  <a:spcPct val="35000"/>
                </a:spcAft>
                <a:buNone/>
              </a:pPr>
              <a:endParaRPr lang="en-US" sz="2000" kern="1200">
                <a:solidFill>
                  <a:schemeClr val="tx1"/>
                </a:solidFill>
                <a:latin typeface="Chivo Light"/>
              </a:endParaRPr>
            </a:p>
          </p:txBody>
        </p:sp>
        <p:sp>
          <p:nvSpPr>
            <p:cNvPr id="14" name="Oval 13">
              <a:extLst>
                <a:ext uri="{FF2B5EF4-FFF2-40B4-BE49-F238E27FC236}">
                  <a16:creationId xmlns:a16="http://schemas.microsoft.com/office/drawing/2014/main" xmlns="" id="{32C684DB-6464-4180-A611-5A44491B81DC}"/>
                </a:ext>
              </a:extLst>
            </p:cNvPr>
            <p:cNvSpPr/>
            <p:nvPr/>
          </p:nvSpPr>
          <p:spPr>
            <a:xfrm>
              <a:off x="5064337" y="2662023"/>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sz="2000">
                <a:solidFill>
                  <a:schemeClr val="tx1"/>
                </a:solidFill>
                <a:latin typeface="Chivo Light"/>
              </a:endParaRPr>
            </a:p>
          </p:txBody>
        </p:sp>
        <p:sp>
          <p:nvSpPr>
            <p:cNvPr id="15" name="Freeform: Shape 14">
              <a:extLst>
                <a:ext uri="{FF2B5EF4-FFF2-40B4-BE49-F238E27FC236}">
                  <a16:creationId xmlns:a16="http://schemas.microsoft.com/office/drawing/2014/main" xmlns="" id="{AEEF7810-6851-4E5A-B7F4-382615C538B8}"/>
                </a:ext>
              </a:extLst>
            </p:cNvPr>
            <p:cNvSpPr/>
            <p:nvPr/>
          </p:nvSpPr>
          <p:spPr>
            <a:xfrm rot="5400000" flipH="1">
              <a:off x="4529263" y="4803957"/>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just" defTabSz="222250">
                <a:lnSpc>
                  <a:spcPct val="90000"/>
                </a:lnSpc>
                <a:spcBef>
                  <a:spcPct val="0"/>
                </a:spcBef>
                <a:spcAft>
                  <a:spcPct val="35000"/>
                </a:spcAft>
                <a:buNone/>
              </a:pPr>
              <a:endParaRPr lang="en-US" sz="2000" kern="1200">
                <a:solidFill>
                  <a:schemeClr val="tx1"/>
                </a:solidFill>
                <a:latin typeface="Chivo Light"/>
              </a:endParaRPr>
            </a:p>
          </p:txBody>
        </p:sp>
        <p:sp>
          <p:nvSpPr>
            <p:cNvPr id="16" name="Oval 15">
              <a:extLst>
                <a:ext uri="{FF2B5EF4-FFF2-40B4-BE49-F238E27FC236}">
                  <a16:creationId xmlns:a16="http://schemas.microsoft.com/office/drawing/2014/main" xmlns="" id="{4F8FFA81-BEFB-4FF1-9354-5A87261B76A9}"/>
                </a:ext>
              </a:extLst>
            </p:cNvPr>
            <p:cNvSpPr/>
            <p:nvPr/>
          </p:nvSpPr>
          <p:spPr>
            <a:xfrm>
              <a:off x="5064337" y="4064579"/>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sz="2000">
                <a:solidFill>
                  <a:schemeClr val="tx1"/>
                </a:solidFill>
                <a:latin typeface="Chivo Light"/>
              </a:endParaRPr>
            </a:p>
          </p:txBody>
        </p:sp>
        <p:sp>
          <p:nvSpPr>
            <p:cNvPr id="17" name="Oval 16">
              <a:extLst>
                <a:ext uri="{FF2B5EF4-FFF2-40B4-BE49-F238E27FC236}">
                  <a16:creationId xmlns:a16="http://schemas.microsoft.com/office/drawing/2014/main" xmlns="" id="{A1ACB850-DE6D-44CE-8E9C-24112AF8642A}"/>
                </a:ext>
              </a:extLst>
            </p:cNvPr>
            <p:cNvSpPr/>
            <p:nvPr/>
          </p:nvSpPr>
          <p:spPr>
            <a:xfrm>
              <a:off x="5064337" y="5467136"/>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sz="2000">
                <a:solidFill>
                  <a:schemeClr val="tx1"/>
                </a:solidFill>
                <a:latin typeface="Chivo Light"/>
              </a:endParaRPr>
            </a:p>
          </p:txBody>
        </p:sp>
      </p:grpSp>
      <p:grpSp>
        <p:nvGrpSpPr>
          <p:cNvPr id="18" name="Group 17"/>
          <p:cNvGrpSpPr/>
          <p:nvPr/>
        </p:nvGrpSpPr>
        <p:grpSpPr>
          <a:xfrm>
            <a:off x="-805921" y="5699682"/>
            <a:ext cx="2249714" cy="420914"/>
            <a:chOff x="9942286" y="493486"/>
            <a:chExt cx="2249714" cy="420914"/>
          </a:xfrm>
        </p:grpSpPr>
        <p:cxnSp>
          <p:nvCxnSpPr>
            <p:cNvPr id="19" name="Straight Connector 18"/>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39136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475DD03D-D429-4C7E-AA64-0168BA3A4DDC}"/>
              </a:ext>
            </a:extLst>
          </p:cNvPr>
          <p:cNvSpPr>
            <a:spLocks noGrp="1"/>
          </p:cNvSpPr>
          <p:nvPr>
            <p:ph type="body" sz="half" idx="2"/>
          </p:nvPr>
        </p:nvSpPr>
        <p:spPr/>
        <p:txBody>
          <a:bodyPr/>
          <a:lstStyle/>
          <a:p>
            <a:r>
              <a:rPr lang="en-US" dirty="0">
                <a:solidFill>
                  <a:schemeClr val="tx1"/>
                </a:solidFill>
                <a:latin typeface="Chivo Light"/>
              </a:rPr>
              <a:t>TIÊU CHÍ XÁC ĐỊNH HÀNG HÓA, DỊCH VỤ ĐỊNH GIÁ</a:t>
            </a:r>
          </a:p>
        </p:txBody>
      </p:sp>
      <p:sp>
        <p:nvSpPr>
          <p:cNvPr id="7" name="Title 6">
            <a:extLst>
              <a:ext uri="{FF2B5EF4-FFF2-40B4-BE49-F238E27FC236}">
                <a16:creationId xmlns:a16="http://schemas.microsoft.com/office/drawing/2014/main" xmlns="" id="{1CE2E508-3628-49D8-9B25-7242F2C1EFDC}"/>
              </a:ext>
            </a:extLst>
          </p:cNvPr>
          <p:cNvSpPr>
            <a:spLocks noGrp="1"/>
          </p:cNvSpPr>
          <p:nvPr>
            <p:ph type="title"/>
          </p:nvPr>
        </p:nvSpPr>
        <p:spPr/>
        <p:txBody>
          <a:bodyPr/>
          <a:lstStyle/>
          <a:p>
            <a:r>
              <a:rPr lang="en-US" dirty="0">
                <a:solidFill>
                  <a:schemeClr val="tx1"/>
                </a:solidFill>
                <a:latin typeface="Chivo Light"/>
              </a:rPr>
              <a:t>ĐỊNH GIÁ</a:t>
            </a:r>
          </a:p>
        </p:txBody>
      </p:sp>
      <p:pic>
        <p:nvPicPr>
          <p:cNvPr id="3" name="Picture Placeholder 2">
            <a:extLst>
              <a:ext uri="{FF2B5EF4-FFF2-40B4-BE49-F238E27FC236}">
                <a16:creationId xmlns:a16="http://schemas.microsoft.com/office/drawing/2014/main" xmlns="" id="{11ED5818-BBB5-48F4-B26E-462BF0A0FE0A}"/>
              </a:ext>
            </a:extLst>
          </p:cNvPr>
          <p:cNvPicPr>
            <a:picLocks noGrp="1" noChangeAspect="1"/>
          </p:cNvPicPr>
          <p:nvPr>
            <p:ph type="pic" sz="quarter" idx="34"/>
          </p:nvPr>
        </p:nvPicPr>
        <p:blipFill>
          <a:blip r:embed="rId2" cstate="print">
            <a:extLst>
              <a:ext uri="{28A0092B-C50C-407E-A947-70E740481C1C}">
                <a14:useLocalDpi xmlns:a14="http://schemas.microsoft.com/office/drawing/2010/main" val="0"/>
              </a:ext>
            </a:extLst>
          </a:blip>
          <a:srcRect l="5591" r="5591"/>
          <a:stretch>
            <a:fillRect/>
          </a:stretch>
        </p:blipFill>
        <p:spPr>
          <a:xfrm>
            <a:off x="1020763" y="1670050"/>
            <a:ext cx="2006600" cy="2006600"/>
          </a:xfrm>
        </p:spPr>
      </p:pic>
      <p:pic>
        <p:nvPicPr>
          <p:cNvPr id="5" name="Picture Placeholder 4">
            <a:extLst>
              <a:ext uri="{FF2B5EF4-FFF2-40B4-BE49-F238E27FC236}">
                <a16:creationId xmlns:a16="http://schemas.microsoft.com/office/drawing/2014/main" xmlns="" id="{C17A1EE8-9A47-4D47-953A-0228305596F9}"/>
              </a:ext>
            </a:extLst>
          </p:cNvPr>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l="18750" r="18750"/>
          <a:stretch>
            <a:fillRect/>
          </a:stretch>
        </p:blipFill>
        <p:spPr>
          <a:xfrm>
            <a:off x="3722688" y="1670050"/>
            <a:ext cx="2006600" cy="2006600"/>
          </a:xfrm>
        </p:spPr>
      </p:pic>
      <p:pic>
        <p:nvPicPr>
          <p:cNvPr id="9" name="Picture Placeholder 8">
            <a:extLst>
              <a:ext uri="{FF2B5EF4-FFF2-40B4-BE49-F238E27FC236}">
                <a16:creationId xmlns:a16="http://schemas.microsoft.com/office/drawing/2014/main" xmlns="" id="{65585BB9-60BA-48E9-BEB5-0030FF2E1B4D}"/>
              </a:ext>
            </a:extLst>
          </p:cNvPr>
          <p:cNvPicPr>
            <a:picLocks noGrp="1" noChangeAspect="1"/>
          </p:cNvPicPr>
          <p:nvPr>
            <p:ph type="pic" sz="quarter" idx="36"/>
          </p:nvPr>
        </p:nvPicPr>
        <p:blipFill>
          <a:blip r:embed="rId4" cstate="print">
            <a:extLst>
              <a:ext uri="{28A0092B-C50C-407E-A947-70E740481C1C}">
                <a14:useLocalDpi xmlns:a14="http://schemas.microsoft.com/office/drawing/2010/main" val="0"/>
              </a:ext>
            </a:extLst>
          </a:blip>
          <a:srcRect l="13850" r="13850"/>
          <a:stretch>
            <a:fillRect/>
          </a:stretch>
        </p:blipFill>
        <p:spPr>
          <a:xfrm>
            <a:off x="6424613" y="1670050"/>
            <a:ext cx="2006600" cy="2006600"/>
          </a:xfrm>
        </p:spPr>
      </p:pic>
      <p:pic>
        <p:nvPicPr>
          <p:cNvPr id="11" name="Picture Placeholder 10">
            <a:extLst>
              <a:ext uri="{FF2B5EF4-FFF2-40B4-BE49-F238E27FC236}">
                <a16:creationId xmlns:a16="http://schemas.microsoft.com/office/drawing/2014/main" xmlns="" id="{DB7E27DF-7FB7-474B-916D-68B9458F6DFC}"/>
              </a:ext>
            </a:extLst>
          </p:cNvPr>
          <p:cNvPicPr>
            <a:picLocks noGrp="1" noChangeAspect="1"/>
          </p:cNvPicPr>
          <p:nvPr>
            <p:ph type="pic" sz="quarter" idx="37"/>
          </p:nvPr>
        </p:nvPicPr>
        <p:blipFill>
          <a:blip r:embed="rId5">
            <a:extLst>
              <a:ext uri="{28A0092B-C50C-407E-A947-70E740481C1C}">
                <a14:useLocalDpi xmlns:a14="http://schemas.microsoft.com/office/drawing/2010/main" val="0"/>
              </a:ext>
            </a:extLst>
          </a:blip>
          <a:srcRect l="23039" r="23039"/>
          <a:stretch>
            <a:fillRect/>
          </a:stretch>
        </p:blipFill>
        <p:spPr>
          <a:xfrm>
            <a:off x="9126538" y="1670050"/>
            <a:ext cx="2006600" cy="2006600"/>
          </a:xfrm>
        </p:spPr>
      </p:pic>
      <p:sp>
        <p:nvSpPr>
          <p:cNvPr id="15" name="Footer Text">
            <a:extLst>
              <a:ext uri="{FF2B5EF4-FFF2-40B4-BE49-F238E27FC236}">
                <a16:creationId xmlns:a16="http://schemas.microsoft.com/office/drawing/2014/main" xmlns="" id="{F45E43D9-5EB3-4CB0-9B64-8F4A92E8D967}"/>
              </a:ext>
            </a:extLst>
          </p:cNvPr>
          <p:cNvSpPr txBox="1"/>
          <p:nvPr/>
        </p:nvSpPr>
        <p:spPr>
          <a:xfrm>
            <a:off x="892072" y="3941279"/>
            <a:ext cx="2330589" cy="1107996"/>
          </a:xfrm>
          <a:prstGeom prst="rect">
            <a:avLst/>
          </a:prstGeom>
          <a:noFill/>
        </p:spPr>
        <p:txBody>
          <a:bodyPr wrap="square" lIns="0" tIns="0" rIns="0" bIns="0" rtlCol="0">
            <a:spAutoFit/>
          </a:bodyPr>
          <a:lstStyle/>
          <a:p>
            <a:pPr algn="just"/>
            <a:r>
              <a:rPr lang="vi-VN" b="0" i="0" dirty="0">
                <a:effectLst/>
                <a:latin typeface="Arial" panose="020B0604020202020204" pitchFamily="34" charset="0"/>
              </a:rPr>
              <a:t>Hàng hóa, dịch vụ thuộc lĩnh vực độc quyền Nhà nước sản xuất, kinh doanh</a:t>
            </a:r>
            <a:endParaRPr lang="en-US" dirty="0">
              <a:latin typeface="Chivo Light"/>
            </a:endParaRPr>
          </a:p>
        </p:txBody>
      </p:sp>
      <p:sp>
        <p:nvSpPr>
          <p:cNvPr id="18" name="Footer Text">
            <a:extLst>
              <a:ext uri="{FF2B5EF4-FFF2-40B4-BE49-F238E27FC236}">
                <a16:creationId xmlns:a16="http://schemas.microsoft.com/office/drawing/2014/main" xmlns="" id="{C1CF498D-6BD9-4845-A866-01BF80544814}"/>
              </a:ext>
            </a:extLst>
          </p:cNvPr>
          <p:cNvSpPr txBox="1"/>
          <p:nvPr/>
        </p:nvSpPr>
        <p:spPr>
          <a:xfrm>
            <a:off x="3593997" y="3941279"/>
            <a:ext cx="2330589" cy="830997"/>
          </a:xfrm>
          <a:prstGeom prst="rect">
            <a:avLst/>
          </a:prstGeom>
          <a:noFill/>
        </p:spPr>
        <p:txBody>
          <a:bodyPr wrap="square" lIns="0" tIns="0" rIns="0" bIns="0" rtlCol="0">
            <a:spAutoFit/>
          </a:bodyPr>
          <a:lstStyle/>
          <a:p>
            <a:pPr algn="just"/>
            <a:r>
              <a:rPr lang="en-US" b="0" i="0" dirty="0" err="1">
                <a:effectLst/>
                <a:latin typeface="Chivo Light"/>
              </a:rPr>
              <a:t>Tài</a:t>
            </a:r>
            <a:r>
              <a:rPr lang="en-US" b="0" i="0" dirty="0">
                <a:effectLst/>
                <a:latin typeface="Chivo Light"/>
              </a:rPr>
              <a:t> </a:t>
            </a:r>
            <a:r>
              <a:rPr lang="en-US" b="0" i="0" dirty="0" err="1">
                <a:effectLst/>
                <a:latin typeface="Chivo Light"/>
              </a:rPr>
              <a:t>nguyên</a:t>
            </a:r>
            <a:r>
              <a:rPr lang="en-US" b="0" i="0" dirty="0">
                <a:effectLst/>
                <a:latin typeface="Chivo Light"/>
              </a:rPr>
              <a:t> </a:t>
            </a:r>
            <a:r>
              <a:rPr lang="en-US" b="0" i="0" dirty="0" err="1">
                <a:effectLst/>
                <a:latin typeface="Chivo Light"/>
              </a:rPr>
              <a:t>quan</a:t>
            </a:r>
            <a:r>
              <a:rPr lang="en-US" b="0" i="0" dirty="0">
                <a:effectLst/>
                <a:latin typeface="Chivo Light"/>
              </a:rPr>
              <a:t> </a:t>
            </a:r>
            <a:r>
              <a:rPr lang="en-US" b="0" i="0" dirty="0" err="1">
                <a:effectLst/>
                <a:latin typeface="Chivo Light"/>
              </a:rPr>
              <a:t>trọng</a:t>
            </a:r>
            <a:r>
              <a:rPr lang="en-US" b="0" i="0" dirty="0">
                <a:effectLst/>
                <a:latin typeface="Chivo Light"/>
              </a:rPr>
              <a:t> </a:t>
            </a:r>
            <a:r>
              <a:rPr lang="en-US" b="0" i="0" dirty="0" err="1">
                <a:effectLst/>
                <a:latin typeface="Chivo Light"/>
              </a:rPr>
              <a:t>theo</a:t>
            </a:r>
            <a:r>
              <a:rPr lang="en-US" b="0" i="0" dirty="0">
                <a:effectLst/>
                <a:latin typeface="Chivo Light"/>
              </a:rPr>
              <a:t> </a:t>
            </a:r>
            <a:r>
              <a:rPr lang="en-US" b="0" i="0" dirty="0" err="1">
                <a:effectLst/>
                <a:latin typeface="Chivo Light"/>
              </a:rPr>
              <a:t>quy</a:t>
            </a:r>
            <a:r>
              <a:rPr lang="en-US" b="0" i="0" dirty="0">
                <a:effectLst/>
                <a:latin typeface="Chivo Light"/>
              </a:rPr>
              <a:t> </a:t>
            </a:r>
            <a:r>
              <a:rPr lang="en-US" b="0" i="0" dirty="0" err="1">
                <a:effectLst/>
                <a:latin typeface="Chivo Light"/>
              </a:rPr>
              <a:t>định</a:t>
            </a:r>
            <a:r>
              <a:rPr lang="en-US" b="0" i="0" dirty="0">
                <a:effectLst/>
                <a:latin typeface="Chivo Light"/>
              </a:rPr>
              <a:t> </a:t>
            </a:r>
            <a:r>
              <a:rPr lang="en-US" b="0" i="0" dirty="0" err="1">
                <a:effectLst/>
                <a:latin typeface="Chivo Light"/>
              </a:rPr>
              <a:t>của</a:t>
            </a:r>
            <a:r>
              <a:rPr lang="en-US" b="0" i="0" dirty="0">
                <a:effectLst/>
                <a:latin typeface="Chivo Light"/>
              </a:rPr>
              <a:t> </a:t>
            </a:r>
            <a:r>
              <a:rPr lang="en-US" b="0" i="0" dirty="0" err="1">
                <a:effectLst/>
                <a:latin typeface="Chivo Light"/>
              </a:rPr>
              <a:t>pháp</a:t>
            </a:r>
            <a:r>
              <a:rPr lang="en-US" b="0" i="0" dirty="0">
                <a:effectLst/>
                <a:latin typeface="Chivo Light"/>
              </a:rPr>
              <a:t> </a:t>
            </a:r>
            <a:r>
              <a:rPr lang="en-US" b="0" i="0" dirty="0" err="1">
                <a:effectLst/>
                <a:latin typeface="Chivo Light"/>
              </a:rPr>
              <a:t>luật</a:t>
            </a:r>
            <a:r>
              <a:rPr lang="en-US" b="0" i="0" dirty="0">
                <a:effectLst/>
                <a:latin typeface="Chivo Light"/>
              </a:rPr>
              <a:t> </a:t>
            </a:r>
            <a:r>
              <a:rPr lang="en-US" b="0" i="0" dirty="0" err="1">
                <a:effectLst/>
                <a:latin typeface="Chivo Light"/>
              </a:rPr>
              <a:t>về</a:t>
            </a:r>
            <a:r>
              <a:rPr lang="en-US" b="0" i="0" dirty="0">
                <a:effectLst/>
                <a:latin typeface="Chivo Light"/>
              </a:rPr>
              <a:t> </a:t>
            </a:r>
            <a:r>
              <a:rPr lang="en-US" b="0" i="0" dirty="0" err="1">
                <a:effectLst/>
                <a:latin typeface="Chivo Light"/>
              </a:rPr>
              <a:t>tài</a:t>
            </a:r>
            <a:r>
              <a:rPr lang="en-US" b="0" i="0" dirty="0">
                <a:effectLst/>
                <a:latin typeface="Chivo Light"/>
              </a:rPr>
              <a:t> </a:t>
            </a:r>
            <a:r>
              <a:rPr lang="en-US" b="0" i="0" dirty="0" err="1">
                <a:effectLst/>
                <a:latin typeface="Chivo Light"/>
              </a:rPr>
              <a:t>nguyên</a:t>
            </a:r>
            <a:endParaRPr lang="en-US" dirty="0">
              <a:latin typeface="Chivo Light"/>
            </a:endParaRPr>
          </a:p>
        </p:txBody>
      </p:sp>
      <p:sp>
        <p:nvSpPr>
          <p:cNvPr id="21" name="Footer Text">
            <a:extLst>
              <a:ext uri="{FF2B5EF4-FFF2-40B4-BE49-F238E27FC236}">
                <a16:creationId xmlns:a16="http://schemas.microsoft.com/office/drawing/2014/main" xmlns="" id="{0D57C56F-EAB7-4046-B373-1D8631B50BB4}"/>
              </a:ext>
            </a:extLst>
          </p:cNvPr>
          <p:cNvSpPr txBox="1"/>
          <p:nvPr/>
        </p:nvSpPr>
        <p:spPr>
          <a:xfrm>
            <a:off x="6295922" y="3941279"/>
            <a:ext cx="2330589" cy="1384995"/>
          </a:xfrm>
          <a:prstGeom prst="rect">
            <a:avLst/>
          </a:prstGeom>
          <a:noFill/>
        </p:spPr>
        <p:txBody>
          <a:bodyPr wrap="square" lIns="0" tIns="0" rIns="0" bIns="0" rtlCol="0">
            <a:spAutoFit/>
          </a:bodyPr>
          <a:lstStyle/>
          <a:p>
            <a:pPr algn="just"/>
            <a:r>
              <a:rPr lang="vi-VN" b="0" i="0" dirty="0">
                <a:effectLst/>
                <a:latin typeface="Arial" panose="020B0604020202020204" pitchFamily="34" charset="0"/>
              </a:rPr>
              <a:t>Hàng dự trữ quốc gia; sản phẩm, dịch vụ công ích và dịch vụ sự nghiệp công sử dụng ngân sách nhà nước</a:t>
            </a:r>
            <a:endParaRPr lang="en-US" dirty="0">
              <a:latin typeface="Chivo Light"/>
            </a:endParaRPr>
          </a:p>
        </p:txBody>
      </p:sp>
      <p:sp>
        <p:nvSpPr>
          <p:cNvPr id="24" name="Footer Text">
            <a:extLst>
              <a:ext uri="{FF2B5EF4-FFF2-40B4-BE49-F238E27FC236}">
                <a16:creationId xmlns:a16="http://schemas.microsoft.com/office/drawing/2014/main" xmlns="" id="{8D9C7BB5-C8EC-4E17-9D5C-4F93B7B13DA2}"/>
              </a:ext>
            </a:extLst>
          </p:cNvPr>
          <p:cNvSpPr txBox="1"/>
          <p:nvPr/>
        </p:nvSpPr>
        <p:spPr>
          <a:xfrm>
            <a:off x="8997847" y="3941279"/>
            <a:ext cx="2330589" cy="2492990"/>
          </a:xfrm>
          <a:prstGeom prst="rect">
            <a:avLst/>
          </a:prstGeom>
          <a:noFill/>
        </p:spPr>
        <p:txBody>
          <a:bodyPr wrap="square" lIns="0" tIns="0" rIns="0" bIns="0" rtlCol="0">
            <a:spAutoFit/>
          </a:bodyPr>
          <a:lstStyle/>
          <a:p>
            <a:pPr algn="just"/>
            <a:r>
              <a:rPr lang="vi-VN" i="0" dirty="0">
                <a:effectLst/>
                <a:latin typeface="Arial" panose="020B0604020202020204" pitchFamily="34" charset="0"/>
              </a:rPr>
              <a:t>Hàng hóa, dịch vụ thiết yếu có tính chất độc quyền trong mua, bán hoặc có thị trường cạnh tranh hạn chế và ảnh hưởng đến kinh tế - xã hội, đời sống người dân, hoạt động sản xuất, kinh doanh</a:t>
            </a:r>
            <a:endParaRPr lang="en-US" dirty="0">
              <a:latin typeface="Chivo Light"/>
            </a:endParaRPr>
          </a:p>
        </p:txBody>
      </p:sp>
    </p:spTree>
    <p:extLst>
      <p:ext uri="{BB962C8B-B14F-4D97-AF65-F5344CB8AC3E}">
        <p14:creationId xmlns:p14="http://schemas.microsoft.com/office/powerpoint/2010/main" val="18902793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508001" y="1816100"/>
            <a:ext cx="5752573" cy="4577048"/>
            <a:chOff x="2094899" y="1081795"/>
            <a:chExt cx="4400683" cy="3501414"/>
          </a:xfrm>
          <a:effectLst/>
        </p:grpSpPr>
        <p:sp>
          <p:nvSpPr>
            <p:cNvPr id="21" name="Rectangle 20"/>
            <p:cNvSpPr/>
            <p:nvPr/>
          </p:nvSpPr>
          <p:spPr>
            <a:xfrm>
              <a:off x="2285399" y="1247618"/>
              <a:ext cx="4008120"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hivo Light"/>
              </a:endParaRPr>
            </a:p>
          </p:txBody>
        </p:sp>
        <p:sp>
          <p:nvSpPr>
            <p:cNvPr id="22"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hivo Light"/>
              </a:endParaRPr>
            </a:p>
          </p:txBody>
        </p:sp>
        <p:sp>
          <p:nvSpPr>
            <p:cNvPr id="2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latin typeface="Chivo Light"/>
                </a:rPr>
                <a:t> </a:t>
              </a:r>
            </a:p>
          </p:txBody>
        </p:sp>
        <p:sp>
          <p:nvSpPr>
            <p:cNvPr id="24"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hivo Light"/>
              </a:endParaRPr>
            </a:p>
          </p:txBody>
        </p:sp>
      </p:grpSp>
      <p:pic>
        <p:nvPicPr>
          <p:cNvPr id="3" name="Picture Placeholder 2">
            <a:extLst>
              <a:ext uri="{FF2B5EF4-FFF2-40B4-BE49-F238E27FC236}">
                <a16:creationId xmlns:a16="http://schemas.microsoft.com/office/drawing/2014/main" xmlns="" id="{1013A4EB-06E6-42C4-84F6-181666E39CC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4539" b="14539"/>
          <a:stretch>
            <a:fillRect/>
          </a:stretch>
        </p:blipFill>
        <p:spPr/>
      </p:pic>
      <p:sp>
        <p:nvSpPr>
          <p:cNvPr id="9" name="Text Placeholder 8"/>
          <p:cNvSpPr>
            <a:spLocks noGrp="1"/>
          </p:cNvSpPr>
          <p:nvPr>
            <p:ph type="body" sz="half" idx="2"/>
          </p:nvPr>
        </p:nvSpPr>
        <p:spPr/>
        <p:txBody>
          <a:bodyPr/>
          <a:lstStyle/>
          <a:p>
            <a:r>
              <a:rPr lang="en-US" dirty="0" err="1">
                <a:solidFill>
                  <a:schemeClr val="tx1"/>
                </a:solidFill>
                <a:latin typeface="Chivo Light"/>
              </a:rPr>
              <a:t>Phụ</a:t>
            </a:r>
            <a:r>
              <a:rPr lang="en-US" dirty="0">
                <a:solidFill>
                  <a:schemeClr val="tx1"/>
                </a:solidFill>
                <a:latin typeface="Chivo Light"/>
              </a:rPr>
              <a:t> </a:t>
            </a:r>
            <a:r>
              <a:rPr lang="en-US" dirty="0" err="1">
                <a:solidFill>
                  <a:schemeClr val="tx1"/>
                </a:solidFill>
                <a:latin typeface="Chivo Light"/>
              </a:rPr>
              <a:t>lục</a:t>
            </a:r>
            <a:r>
              <a:rPr lang="en-US" dirty="0">
                <a:solidFill>
                  <a:schemeClr val="tx1"/>
                </a:solidFill>
                <a:latin typeface="Chivo Light"/>
              </a:rPr>
              <a:t> </a:t>
            </a:r>
            <a:r>
              <a:rPr lang="en-US" dirty="0" err="1">
                <a:solidFill>
                  <a:schemeClr val="tx1"/>
                </a:solidFill>
                <a:latin typeface="Chivo Light"/>
              </a:rPr>
              <a:t>số</a:t>
            </a:r>
            <a:r>
              <a:rPr lang="en-US" dirty="0">
                <a:solidFill>
                  <a:schemeClr val="tx1"/>
                </a:solidFill>
                <a:latin typeface="Chivo Light"/>
              </a:rPr>
              <a:t> 02 ban </a:t>
            </a:r>
            <a:r>
              <a:rPr lang="en-US" dirty="0" err="1">
                <a:solidFill>
                  <a:schemeClr val="tx1"/>
                </a:solidFill>
                <a:latin typeface="Chivo Light"/>
              </a:rPr>
              <a:t>hành</a:t>
            </a:r>
            <a:r>
              <a:rPr lang="en-US" dirty="0">
                <a:solidFill>
                  <a:schemeClr val="tx1"/>
                </a:solidFill>
                <a:latin typeface="Chivo Light"/>
              </a:rPr>
              <a:t> </a:t>
            </a:r>
            <a:r>
              <a:rPr lang="en-US" dirty="0" err="1">
                <a:solidFill>
                  <a:schemeClr val="tx1"/>
                </a:solidFill>
                <a:latin typeface="Chivo Light"/>
              </a:rPr>
              <a:t>kèm</a:t>
            </a:r>
            <a:r>
              <a:rPr lang="en-US" dirty="0">
                <a:solidFill>
                  <a:schemeClr val="tx1"/>
                </a:solidFill>
                <a:latin typeface="Chivo Light"/>
              </a:rPr>
              <a:t> </a:t>
            </a:r>
            <a:r>
              <a:rPr lang="en-US" dirty="0" err="1">
                <a:solidFill>
                  <a:schemeClr val="tx1"/>
                </a:solidFill>
                <a:latin typeface="Chivo Light"/>
              </a:rPr>
              <a:t>theo</a:t>
            </a:r>
            <a:r>
              <a:rPr lang="en-US" dirty="0">
                <a:solidFill>
                  <a:schemeClr val="tx1"/>
                </a:solidFill>
                <a:latin typeface="Chivo Light"/>
              </a:rPr>
              <a:t> </a:t>
            </a:r>
            <a:r>
              <a:rPr lang="en-US" dirty="0" err="1">
                <a:solidFill>
                  <a:schemeClr val="tx1"/>
                </a:solidFill>
                <a:latin typeface="Chivo Light"/>
              </a:rPr>
              <a:t>Luật</a:t>
            </a:r>
            <a:r>
              <a:rPr lang="en-US" dirty="0">
                <a:solidFill>
                  <a:schemeClr val="tx1"/>
                </a:solidFill>
                <a:latin typeface="Chivo Light"/>
              </a:rPr>
              <a:t> </a:t>
            </a:r>
            <a:r>
              <a:rPr lang="en-US" dirty="0" err="1">
                <a:solidFill>
                  <a:schemeClr val="tx1"/>
                </a:solidFill>
                <a:latin typeface="Chivo Light"/>
              </a:rPr>
              <a:t>Giá</a:t>
            </a:r>
            <a:r>
              <a:rPr lang="en-US" dirty="0">
                <a:solidFill>
                  <a:schemeClr val="tx1"/>
                </a:solidFill>
                <a:latin typeface="Chivo Light"/>
              </a:rPr>
              <a:t> 2023</a:t>
            </a:r>
          </a:p>
        </p:txBody>
      </p:sp>
      <p:sp>
        <p:nvSpPr>
          <p:cNvPr id="6" name="Title 5"/>
          <p:cNvSpPr>
            <a:spLocks noGrp="1"/>
          </p:cNvSpPr>
          <p:nvPr>
            <p:ph type="title"/>
          </p:nvPr>
        </p:nvSpPr>
        <p:spPr/>
        <p:txBody>
          <a:bodyPr/>
          <a:lstStyle/>
          <a:p>
            <a:r>
              <a:rPr lang="en-US" dirty="0">
                <a:solidFill>
                  <a:schemeClr val="tx1"/>
                </a:solidFill>
                <a:latin typeface="Chivo Light"/>
              </a:rPr>
              <a:t>DANH MỤC ĐỊNH GIÁ</a:t>
            </a:r>
          </a:p>
        </p:txBody>
      </p:sp>
      <p:sp>
        <p:nvSpPr>
          <p:cNvPr id="30" name="TextBox 29">
            <a:extLst>
              <a:ext uri="{FF2B5EF4-FFF2-40B4-BE49-F238E27FC236}">
                <a16:creationId xmlns:a16="http://schemas.microsoft.com/office/drawing/2014/main" xmlns="" id="{7BAB198C-62D6-47C3-A1D0-36FB48FE6DF8}"/>
              </a:ext>
            </a:extLst>
          </p:cNvPr>
          <p:cNvSpPr txBox="1"/>
          <p:nvPr/>
        </p:nvSpPr>
        <p:spPr>
          <a:xfrm>
            <a:off x="7462859" y="2510005"/>
            <a:ext cx="1802016" cy="612925"/>
          </a:xfrm>
          <a:prstGeom prst="rect">
            <a:avLst/>
          </a:prstGeom>
          <a:noFill/>
        </p:spPr>
        <p:txBody>
          <a:bodyPr wrap="square" lIns="0" tIns="0" rIns="0" bIns="0" rtlCol="0" anchor="t">
            <a:spAutoFit/>
          </a:bodyPr>
          <a:lstStyle/>
          <a:p>
            <a:pPr defTabSz="1219170">
              <a:lnSpc>
                <a:spcPct val="150000"/>
              </a:lnSpc>
              <a:spcBef>
                <a:spcPct val="20000"/>
              </a:spcBef>
              <a:defRPr/>
            </a:pPr>
            <a:r>
              <a:rPr lang="en-US" sz="1400" b="1" dirty="0">
                <a:latin typeface="Chivo Light"/>
              </a:rPr>
              <a:t>GỒM 42 NHÓM HÀNG HÓA, DỊCH VỤ</a:t>
            </a:r>
          </a:p>
        </p:txBody>
      </p:sp>
      <p:sp>
        <p:nvSpPr>
          <p:cNvPr id="31" name="TextBox 30">
            <a:extLst>
              <a:ext uri="{FF2B5EF4-FFF2-40B4-BE49-F238E27FC236}">
                <a16:creationId xmlns:a16="http://schemas.microsoft.com/office/drawing/2014/main" xmlns="" id="{7BAB198C-62D6-47C3-A1D0-36FB48FE6DF8}"/>
              </a:ext>
            </a:extLst>
          </p:cNvPr>
          <p:cNvSpPr txBox="1"/>
          <p:nvPr/>
        </p:nvSpPr>
        <p:spPr>
          <a:xfrm>
            <a:off x="7477943" y="4208528"/>
            <a:ext cx="1802016" cy="612925"/>
          </a:xfrm>
          <a:prstGeom prst="rect">
            <a:avLst/>
          </a:prstGeom>
          <a:noFill/>
        </p:spPr>
        <p:txBody>
          <a:bodyPr wrap="square" lIns="0" tIns="0" rIns="0" bIns="0" rtlCol="0" anchor="t">
            <a:spAutoFit/>
          </a:bodyPr>
          <a:lstStyle/>
          <a:p>
            <a:pPr defTabSz="1219170">
              <a:lnSpc>
                <a:spcPct val="150000"/>
              </a:lnSpc>
              <a:spcBef>
                <a:spcPct val="20000"/>
              </a:spcBef>
              <a:defRPr/>
            </a:pPr>
            <a:r>
              <a:rPr lang="en-US" sz="1400" b="1" dirty="0">
                <a:latin typeface="Chivo Light"/>
              </a:rPr>
              <a:t>QUY ĐỊNH CỤ THỂ HÌNH THỨC ĐỊNH GIÁ</a:t>
            </a:r>
          </a:p>
        </p:txBody>
      </p:sp>
      <p:grpSp>
        <p:nvGrpSpPr>
          <p:cNvPr id="8" name="Group 7"/>
          <p:cNvGrpSpPr/>
          <p:nvPr/>
        </p:nvGrpSpPr>
        <p:grpSpPr>
          <a:xfrm>
            <a:off x="6509596" y="2570156"/>
            <a:ext cx="782978" cy="782978"/>
            <a:chOff x="3873178" y="5632626"/>
            <a:chExt cx="1117600" cy="1117600"/>
          </a:xfrm>
        </p:grpSpPr>
        <p:sp>
          <p:nvSpPr>
            <p:cNvPr id="27" name="Oval 26"/>
            <p:cNvSpPr/>
            <p:nvPr/>
          </p:nvSpPr>
          <p:spPr>
            <a:xfrm>
              <a:off x="3873178" y="5632626"/>
              <a:ext cx="1117600" cy="1117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hivo Light"/>
              </a:endParaRPr>
            </a:p>
          </p:txBody>
        </p:sp>
        <p:sp>
          <p:nvSpPr>
            <p:cNvPr id="34" name="Freeform 191"/>
            <p:cNvSpPr>
              <a:spLocks/>
            </p:cNvSpPr>
            <p:nvPr/>
          </p:nvSpPr>
          <p:spPr bwMode="auto">
            <a:xfrm>
              <a:off x="4138932" y="5907683"/>
              <a:ext cx="586092" cy="567486"/>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hivo Light"/>
              </a:endParaRPr>
            </a:p>
          </p:txBody>
        </p:sp>
      </p:grpSp>
      <p:grpSp>
        <p:nvGrpSpPr>
          <p:cNvPr id="12" name="Group 11"/>
          <p:cNvGrpSpPr/>
          <p:nvPr/>
        </p:nvGrpSpPr>
        <p:grpSpPr>
          <a:xfrm>
            <a:off x="9256538" y="4224660"/>
            <a:ext cx="782978" cy="782978"/>
            <a:chOff x="8237654" y="5632626"/>
            <a:chExt cx="1117600" cy="1117600"/>
          </a:xfrm>
        </p:grpSpPr>
        <p:sp>
          <p:nvSpPr>
            <p:cNvPr id="29" name="Oval 28"/>
            <p:cNvSpPr/>
            <p:nvPr/>
          </p:nvSpPr>
          <p:spPr>
            <a:xfrm>
              <a:off x="8237654" y="5632626"/>
              <a:ext cx="1117600" cy="1117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hivo Light"/>
              </a:endParaRPr>
            </a:p>
          </p:txBody>
        </p:sp>
        <p:sp>
          <p:nvSpPr>
            <p:cNvPr id="36" name="Freeform 206"/>
            <p:cNvSpPr>
              <a:spLocks noEditPoints="1"/>
            </p:cNvSpPr>
            <p:nvPr/>
          </p:nvSpPr>
          <p:spPr bwMode="auto">
            <a:xfrm>
              <a:off x="8503408" y="5898380"/>
              <a:ext cx="586092" cy="586092"/>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hivo Light"/>
              </a:endParaRPr>
            </a:p>
          </p:txBody>
        </p:sp>
      </p:grpSp>
      <p:grpSp>
        <p:nvGrpSpPr>
          <p:cNvPr id="11" name="Group 10"/>
          <p:cNvGrpSpPr/>
          <p:nvPr/>
        </p:nvGrpSpPr>
        <p:grpSpPr>
          <a:xfrm>
            <a:off x="9256538" y="2570156"/>
            <a:ext cx="782978" cy="782978"/>
            <a:chOff x="3869361" y="8495262"/>
            <a:chExt cx="1117600" cy="1117600"/>
          </a:xfrm>
        </p:grpSpPr>
        <p:sp>
          <p:nvSpPr>
            <p:cNvPr id="28" name="Oval 27"/>
            <p:cNvSpPr/>
            <p:nvPr/>
          </p:nvSpPr>
          <p:spPr>
            <a:xfrm>
              <a:off x="3869361" y="8495262"/>
              <a:ext cx="1117600" cy="1117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hivo Light"/>
              </a:endParaRPr>
            </a:p>
          </p:txBody>
        </p:sp>
        <p:sp>
          <p:nvSpPr>
            <p:cNvPr id="37" name="Freeform 222"/>
            <p:cNvSpPr>
              <a:spLocks noEditPoints="1"/>
            </p:cNvSpPr>
            <p:nvPr/>
          </p:nvSpPr>
          <p:spPr bwMode="auto">
            <a:xfrm>
              <a:off x="4208376" y="8761016"/>
              <a:ext cx="439570" cy="586092"/>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hivo Light"/>
              </a:endParaRPr>
            </a:p>
          </p:txBody>
        </p:sp>
      </p:grpSp>
      <p:grpSp>
        <p:nvGrpSpPr>
          <p:cNvPr id="10" name="Group 9"/>
          <p:cNvGrpSpPr/>
          <p:nvPr/>
        </p:nvGrpSpPr>
        <p:grpSpPr>
          <a:xfrm>
            <a:off x="6509596" y="4224660"/>
            <a:ext cx="782978" cy="782978"/>
            <a:chOff x="3854233" y="7063945"/>
            <a:chExt cx="1117600" cy="1117600"/>
          </a:xfrm>
        </p:grpSpPr>
        <p:sp>
          <p:nvSpPr>
            <p:cNvPr id="26" name="Oval 25"/>
            <p:cNvSpPr/>
            <p:nvPr/>
          </p:nvSpPr>
          <p:spPr>
            <a:xfrm>
              <a:off x="3854233" y="7063945"/>
              <a:ext cx="1117600" cy="111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hivo Light"/>
              </a:endParaRPr>
            </a:p>
          </p:txBody>
        </p:sp>
        <p:sp>
          <p:nvSpPr>
            <p:cNvPr id="38" name="Freeform 224"/>
            <p:cNvSpPr>
              <a:spLocks noEditPoints="1"/>
            </p:cNvSpPr>
            <p:nvPr/>
          </p:nvSpPr>
          <p:spPr bwMode="auto">
            <a:xfrm>
              <a:off x="4118824" y="7371563"/>
              <a:ext cx="588418" cy="502364"/>
            </a:xfrm>
            <a:custGeom>
              <a:avLst/>
              <a:gdLst/>
              <a:ahLst/>
              <a:cxnLst>
                <a:cxn ang="0">
                  <a:pos x="184" y="164"/>
                </a:cxn>
                <a:cxn ang="0">
                  <a:pos x="232" y="116"/>
                </a:cxn>
                <a:cxn ang="0">
                  <a:pos x="217" y="87"/>
                </a:cxn>
                <a:cxn ang="0">
                  <a:pos x="215" y="85"/>
                </a:cxn>
                <a:cxn ang="0">
                  <a:pos x="212" y="84"/>
                </a:cxn>
                <a:cxn ang="0">
                  <a:pos x="209" y="83"/>
                </a:cxn>
                <a:cxn ang="0">
                  <a:pos x="206" y="81"/>
                </a:cxn>
                <a:cxn ang="0">
                  <a:pos x="203" y="81"/>
                </a:cxn>
                <a:cxn ang="0">
                  <a:pos x="200" y="80"/>
                </a:cxn>
                <a:cxn ang="0">
                  <a:pos x="195" y="80"/>
                </a:cxn>
                <a:cxn ang="0">
                  <a:pos x="193" y="73"/>
                </a:cxn>
                <a:cxn ang="0">
                  <a:pos x="191" y="67"/>
                </a:cxn>
                <a:cxn ang="0">
                  <a:pos x="189" y="61"/>
                </a:cxn>
                <a:cxn ang="0">
                  <a:pos x="128" y="24"/>
                </a:cxn>
                <a:cxn ang="0">
                  <a:pos x="67" y="61"/>
                </a:cxn>
                <a:cxn ang="0">
                  <a:pos x="65" y="67"/>
                </a:cxn>
                <a:cxn ang="0">
                  <a:pos x="63" y="73"/>
                </a:cxn>
                <a:cxn ang="0">
                  <a:pos x="61" y="80"/>
                </a:cxn>
                <a:cxn ang="0">
                  <a:pos x="56" y="80"/>
                </a:cxn>
                <a:cxn ang="0">
                  <a:pos x="53" y="81"/>
                </a:cxn>
                <a:cxn ang="0">
                  <a:pos x="50" y="81"/>
                </a:cxn>
                <a:cxn ang="0">
                  <a:pos x="47" y="83"/>
                </a:cxn>
                <a:cxn ang="0">
                  <a:pos x="44" y="84"/>
                </a:cxn>
                <a:cxn ang="0">
                  <a:pos x="41" y="85"/>
                </a:cxn>
                <a:cxn ang="0">
                  <a:pos x="39" y="87"/>
                </a:cxn>
                <a:cxn ang="0">
                  <a:pos x="24" y="116"/>
                </a:cxn>
                <a:cxn ang="0">
                  <a:pos x="72" y="164"/>
                </a:cxn>
                <a:cxn ang="0">
                  <a:pos x="0" y="116"/>
                </a:cxn>
                <a:cxn ang="0">
                  <a:pos x="128" y="0"/>
                </a:cxn>
                <a:cxn ang="0">
                  <a:pos x="256" y="116"/>
                </a:cxn>
                <a:cxn ang="0">
                  <a:pos x="92" y="156"/>
                </a:cxn>
                <a:cxn ang="0">
                  <a:pos x="101" y="160"/>
                </a:cxn>
                <a:cxn ang="0">
                  <a:pos x="116" y="116"/>
                </a:cxn>
                <a:cxn ang="0">
                  <a:pos x="140" y="116"/>
                </a:cxn>
                <a:cxn ang="0">
                  <a:pos x="155" y="160"/>
                </a:cxn>
                <a:cxn ang="0">
                  <a:pos x="164" y="156"/>
                </a:cxn>
                <a:cxn ang="0">
                  <a:pos x="173" y="176"/>
                </a:cxn>
                <a:cxn ang="0">
                  <a:pos x="137" y="216"/>
                </a:cxn>
                <a:cxn ang="0">
                  <a:pos x="128" y="220"/>
                </a:cxn>
                <a:cxn ang="0">
                  <a:pos x="119" y="216"/>
                </a:cxn>
                <a:cxn ang="0">
                  <a:pos x="83" y="176"/>
                </a:cxn>
                <a:cxn ang="0">
                  <a:pos x="92" y="156"/>
                </a:cxn>
              </a:cxnLst>
              <a:rect l="0" t="0" r="r" b="b"/>
              <a:pathLst>
                <a:path w="256" h="220">
                  <a:moveTo>
                    <a:pt x="196" y="176"/>
                  </a:moveTo>
                  <a:cubicBezTo>
                    <a:pt x="189" y="176"/>
                    <a:pt x="184" y="171"/>
                    <a:pt x="184" y="164"/>
                  </a:cubicBezTo>
                  <a:cubicBezTo>
                    <a:pt x="184" y="157"/>
                    <a:pt x="189" y="152"/>
                    <a:pt x="196" y="152"/>
                  </a:cubicBezTo>
                  <a:cubicBezTo>
                    <a:pt x="216" y="152"/>
                    <a:pt x="232" y="136"/>
                    <a:pt x="232" y="116"/>
                  </a:cubicBezTo>
                  <a:cubicBezTo>
                    <a:pt x="232" y="105"/>
                    <a:pt x="227" y="96"/>
                    <a:pt x="220" y="89"/>
                  </a:cubicBezTo>
                  <a:cubicBezTo>
                    <a:pt x="219" y="88"/>
                    <a:pt x="218" y="88"/>
                    <a:pt x="217" y="87"/>
                  </a:cubicBezTo>
                  <a:cubicBezTo>
                    <a:pt x="217" y="87"/>
                    <a:pt x="217" y="87"/>
                    <a:pt x="217" y="87"/>
                  </a:cubicBezTo>
                  <a:cubicBezTo>
                    <a:pt x="217" y="86"/>
                    <a:pt x="216" y="86"/>
                    <a:pt x="215" y="85"/>
                  </a:cubicBezTo>
                  <a:cubicBezTo>
                    <a:pt x="215" y="85"/>
                    <a:pt x="215" y="85"/>
                    <a:pt x="215" y="85"/>
                  </a:cubicBezTo>
                  <a:cubicBezTo>
                    <a:pt x="214" y="85"/>
                    <a:pt x="213" y="84"/>
                    <a:pt x="212" y="84"/>
                  </a:cubicBezTo>
                  <a:cubicBezTo>
                    <a:pt x="212" y="84"/>
                    <a:pt x="212" y="84"/>
                    <a:pt x="211" y="84"/>
                  </a:cubicBezTo>
                  <a:cubicBezTo>
                    <a:pt x="211" y="83"/>
                    <a:pt x="210" y="83"/>
                    <a:pt x="209" y="83"/>
                  </a:cubicBezTo>
                  <a:cubicBezTo>
                    <a:pt x="209" y="82"/>
                    <a:pt x="209" y="82"/>
                    <a:pt x="208" y="82"/>
                  </a:cubicBezTo>
                  <a:cubicBezTo>
                    <a:pt x="208" y="82"/>
                    <a:pt x="207" y="82"/>
                    <a:pt x="206" y="81"/>
                  </a:cubicBezTo>
                  <a:cubicBezTo>
                    <a:pt x="206" y="81"/>
                    <a:pt x="205" y="81"/>
                    <a:pt x="205" y="81"/>
                  </a:cubicBezTo>
                  <a:cubicBezTo>
                    <a:pt x="204" y="81"/>
                    <a:pt x="204" y="81"/>
                    <a:pt x="203" y="81"/>
                  </a:cubicBezTo>
                  <a:cubicBezTo>
                    <a:pt x="202" y="81"/>
                    <a:pt x="202" y="80"/>
                    <a:pt x="201" y="80"/>
                  </a:cubicBezTo>
                  <a:cubicBezTo>
                    <a:pt x="200" y="80"/>
                    <a:pt x="200" y="80"/>
                    <a:pt x="200" y="80"/>
                  </a:cubicBezTo>
                  <a:cubicBezTo>
                    <a:pt x="198" y="80"/>
                    <a:pt x="197" y="80"/>
                    <a:pt x="196" y="80"/>
                  </a:cubicBezTo>
                  <a:cubicBezTo>
                    <a:pt x="196" y="80"/>
                    <a:pt x="195" y="80"/>
                    <a:pt x="195" y="80"/>
                  </a:cubicBezTo>
                  <a:cubicBezTo>
                    <a:pt x="195" y="78"/>
                    <a:pt x="194" y="76"/>
                    <a:pt x="194" y="74"/>
                  </a:cubicBezTo>
                  <a:cubicBezTo>
                    <a:pt x="193" y="74"/>
                    <a:pt x="193" y="73"/>
                    <a:pt x="193" y="73"/>
                  </a:cubicBezTo>
                  <a:cubicBezTo>
                    <a:pt x="193" y="71"/>
                    <a:pt x="192" y="70"/>
                    <a:pt x="192" y="68"/>
                  </a:cubicBezTo>
                  <a:cubicBezTo>
                    <a:pt x="191" y="68"/>
                    <a:pt x="191" y="67"/>
                    <a:pt x="191" y="67"/>
                  </a:cubicBezTo>
                  <a:cubicBezTo>
                    <a:pt x="190" y="65"/>
                    <a:pt x="190" y="64"/>
                    <a:pt x="189" y="62"/>
                  </a:cubicBezTo>
                  <a:cubicBezTo>
                    <a:pt x="189" y="62"/>
                    <a:pt x="189" y="62"/>
                    <a:pt x="189" y="61"/>
                  </a:cubicBezTo>
                  <a:cubicBezTo>
                    <a:pt x="188" y="60"/>
                    <a:pt x="187" y="58"/>
                    <a:pt x="186" y="57"/>
                  </a:cubicBezTo>
                  <a:cubicBezTo>
                    <a:pt x="174" y="37"/>
                    <a:pt x="153" y="24"/>
                    <a:pt x="128" y="24"/>
                  </a:cubicBezTo>
                  <a:cubicBezTo>
                    <a:pt x="103" y="24"/>
                    <a:pt x="82" y="37"/>
                    <a:pt x="70" y="57"/>
                  </a:cubicBezTo>
                  <a:cubicBezTo>
                    <a:pt x="69" y="58"/>
                    <a:pt x="68" y="60"/>
                    <a:pt x="67" y="61"/>
                  </a:cubicBezTo>
                  <a:cubicBezTo>
                    <a:pt x="67" y="62"/>
                    <a:pt x="67" y="62"/>
                    <a:pt x="67" y="62"/>
                  </a:cubicBezTo>
                  <a:cubicBezTo>
                    <a:pt x="66" y="64"/>
                    <a:pt x="66" y="65"/>
                    <a:pt x="65" y="67"/>
                  </a:cubicBezTo>
                  <a:cubicBezTo>
                    <a:pt x="65" y="67"/>
                    <a:pt x="65" y="68"/>
                    <a:pt x="64" y="68"/>
                  </a:cubicBezTo>
                  <a:cubicBezTo>
                    <a:pt x="64" y="70"/>
                    <a:pt x="63" y="71"/>
                    <a:pt x="63" y="73"/>
                  </a:cubicBezTo>
                  <a:cubicBezTo>
                    <a:pt x="63" y="73"/>
                    <a:pt x="63" y="74"/>
                    <a:pt x="62" y="74"/>
                  </a:cubicBezTo>
                  <a:cubicBezTo>
                    <a:pt x="62" y="76"/>
                    <a:pt x="61" y="78"/>
                    <a:pt x="61" y="80"/>
                  </a:cubicBezTo>
                  <a:cubicBezTo>
                    <a:pt x="61" y="80"/>
                    <a:pt x="60" y="80"/>
                    <a:pt x="60" y="80"/>
                  </a:cubicBezTo>
                  <a:cubicBezTo>
                    <a:pt x="59" y="80"/>
                    <a:pt x="58" y="80"/>
                    <a:pt x="56" y="80"/>
                  </a:cubicBezTo>
                  <a:cubicBezTo>
                    <a:pt x="56" y="80"/>
                    <a:pt x="56" y="80"/>
                    <a:pt x="55" y="80"/>
                  </a:cubicBezTo>
                  <a:cubicBezTo>
                    <a:pt x="54" y="80"/>
                    <a:pt x="54" y="81"/>
                    <a:pt x="53" y="81"/>
                  </a:cubicBezTo>
                  <a:cubicBezTo>
                    <a:pt x="52" y="81"/>
                    <a:pt x="52" y="81"/>
                    <a:pt x="51" y="81"/>
                  </a:cubicBezTo>
                  <a:cubicBezTo>
                    <a:pt x="51" y="81"/>
                    <a:pt x="50" y="81"/>
                    <a:pt x="50" y="81"/>
                  </a:cubicBezTo>
                  <a:cubicBezTo>
                    <a:pt x="49" y="82"/>
                    <a:pt x="48" y="82"/>
                    <a:pt x="48" y="82"/>
                  </a:cubicBezTo>
                  <a:cubicBezTo>
                    <a:pt x="47" y="82"/>
                    <a:pt x="47" y="82"/>
                    <a:pt x="47" y="83"/>
                  </a:cubicBezTo>
                  <a:cubicBezTo>
                    <a:pt x="46" y="83"/>
                    <a:pt x="45" y="83"/>
                    <a:pt x="45" y="84"/>
                  </a:cubicBezTo>
                  <a:cubicBezTo>
                    <a:pt x="44" y="84"/>
                    <a:pt x="44" y="84"/>
                    <a:pt x="44" y="84"/>
                  </a:cubicBezTo>
                  <a:cubicBezTo>
                    <a:pt x="43" y="84"/>
                    <a:pt x="42" y="85"/>
                    <a:pt x="41" y="85"/>
                  </a:cubicBezTo>
                  <a:cubicBezTo>
                    <a:pt x="41" y="85"/>
                    <a:pt x="41" y="85"/>
                    <a:pt x="41" y="85"/>
                  </a:cubicBezTo>
                  <a:cubicBezTo>
                    <a:pt x="40" y="86"/>
                    <a:pt x="39" y="86"/>
                    <a:pt x="39" y="87"/>
                  </a:cubicBezTo>
                  <a:cubicBezTo>
                    <a:pt x="39" y="87"/>
                    <a:pt x="39" y="87"/>
                    <a:pt x="39" y="87"/>
                  </a:cubicBezTo>
                  <a:cubicBezTo>
                    <a:pt x="38" y="88"/>
                    <a:pt x="37" y="88"/>
                    <a:pt x="36" y="89"/>
                  </a:cubicBezTo>
                  <a:cubicBezTo>
                    <a:pt x="29" y="96"/>
                    <a:pt x="24" y="105"/>
                    <a:pt x="24" y="116"/>
                  </a:cubicBezTo>
                  <a:cubicBezTo>
                    <a:pt x="24" y="136"/>
                    <a:pt x="40" y="152"/>
                    <a:pt x="60" y="152"/>
                  </a:cubicBezTo>
                  <a:cubicBezTo>
                    <a:pt x="67" y="152"/>
                    <a:pt x="72" y="157"/>
                    <a:pt x="72" y="164"/>
                  </a:cubicBezTo>
                  <a:cubicBezTo>
                    <a:pt x="72" y="171"/>
                    <a:pt x="67" y="176"/>
                    <a:pt x="60" y="176"/>
                  </a:cubicBezTo>
                  <a:cubicBezTo>
                    <a:pt x="27" y="176"/>
                    <a:pt x="0" y="149"/>
                    <a:pt x="0" y="116"/>
                  </a:cubicBezTo>
                  <a:cubicBezTo>
                    <a:pt x="0" y="89"/>
                    <a:pt x="18" y="66"/>
                    <a:pt x="42" y="59"/>
                  </a:cubicBezTo>
                  <a:cubicBezTo>
                    <a:pt x="56" y="24"/>
                    <a:pt x="89" y="0"/>
                    <a:pt x="128" y="0"/>
                  </a:cubicBezTo>
                  <a:cubicBezTo>
                    <a:pt x="167" y="0"/>
                    <a:pt x="200" y="24"/>
                    <a:pt x="214" y="59"/>
                  </a:cubicBezTo>
                  <a:cubicBezTo>
                    <a:pt x="238" y="66"/>
                    <a:pt x="256" y="89"/>
                    <a:pt x="256" y="116"/>
                  </a:cubicBezTo>
                  <a:cubicBezTo>
                    <a:pt x="256" y="149"/>
                    <a:pt x="229" y="176"/>
                    <a:pt x="196" y="176"/>
                  </a:cubicBezTo>
                  <a:moveTo>
                    <a:pt x="92" y="156"/>
                  </a:moveTo>
                  <a:cubicBezTo>
                    <a:pt x="96" y="156"/>
                    <a:pt x="99" y="158"/>
                    <a:pt x="101" y="160"/>
                  </a:cubicBezTo>
                  <a:cubicBezTo>
                    <a:pt x="101" y="160"/>
                    <a:pt x="101" y="160"/>
                    <a:pt x="101" y="160"/>
                  </a:cubicBezTo>
                  <a:cubicBezTo>
                    <a:pt x="116" y="177"/>
                    <a:pt x="116" y="177"/>
                    <a:pt x="116" y="177"/>
                  </a:cubicBezTo>
                  <a:cubicBezTo>
                    <a:pt x="116" y="116"/>
                    <a:pt x="116" y="116"/>
                    <a:pt x="116" y="116"/>
                  </a:cubicBezTo>
                  <a:cubicBezTo>
                    <a:pt x="116" y="109"/>
                    <a:pt x="121" y="104"/>
                    <a:pt x="128" y="104"/>
                  </a:cubicBezTo>
                  <a:cubicBezTo>
                    <a:pt x="135" y="104"/>
                    <a:pt x="140" y="109"/>
                    <a:pt x="140" y="116"/>
                  </a:cubicBezTo>
                  <a:cubicBezTo>
                    <a:pt x="140" y="177"/>
                    <a:pt x="140" y="177"/>
                    <a:pt x="140" y="177"/>
                  </a:cubicBezTo>
                  <a:cubicBezTo>
                    <a:pt x="155" y="160"/>
                    <a:pt x="155" y="160"/>
                    <a:pt x="155" y="160"/>
                  </a:cubicBezTo>
                  <a:cubicBezTo>
                    <a:pt x="155" y="160"/>
                    <a:pt x="155" y="160"/>
                    <a:pt x="155" y="160"/>
                  </a:cubicBezTo>
                  <a:cubicBezTo>
                    <a:pt x="157" y="158"/>
                    <a:pt x="160" y="156"/>
                    <a:pt x="164" y="156"/>
                  </a:cubicBezTo>
                  <a:cubicBezTo>
                    <a:pt x="171" y="156"/>
                    <a:pt x="176" y="161"/>
                    <a:pt x="176" y="168"/>
                  </a:cubicBezTo>
                  <a:cubicBezTo>
                    <a:pt x="176" y="171"/>
                    <a:pt x="175" y="174"/>
                    <a:pt x="173" y="176"/>
                  </a:cubicBezTo>
                  <a:cubicBezTo>
                    <a:pt x="173" y="176"/>
                    <a:pt x="173" y="176"/>
                    <a:pt x="173" y="176"/>
                  </a:cubicBezTo>
                  <a:cubicBezTo>
                    <a:pt x="137" y="216"/>
                    <a:pt x="137" y="216"/>
                    <a:pt x="137" y="216"/>
                  </a:cubicBezTo>
                  <a:cubicBezTo>
                    <a:pt x="137" y="216"/>
                    <a:pt x="137" y="216"/>
                    <a:pt x="137" y="216"/>
                  </a:cubicBezTo>
                  <a:cubicBezTo>
                    <a:pt x="135" y="218"/>
                    <a:pt x="132" y="220"/>
                    <a:pt x="128" y="220"/>
                  </a:cubicBezTo>
                  <a:cubicBezTo>
                    <a:pt x="124" y="220"/>
                    <a:pt x="121" y="218"/>
                    <a:pt x="119" y="216"/>
                  </a:cubicBezTo>
                  <a:cubicBezTo>
                    <a:pt x="119" y="216"/>
                    <a:pt x="119" y="216"/>
                    <a:pt x="119" y="216"/>
                  </a:cubicBezTo>
                  <a:cubicBezTo>
                    <a:pt x="83" y="176"/>
                    <a:pt x="83" y="176"/>
                    <a:pt x="83" y="176"/>
                  </a:cubicBezTo>
                  <a:cubicBezTo>
                    <a:pt x="83" y="176"/>
                    <a:pt x="83" y="176"/>
                    <a:pt x="83" y="176"/>
                  </a:cubicBezTo>
                  <a:cubicBezTo>
                    <a:pt x="81" y="174"/>
                    <a:pt x="80" y="171"/>
                    <a:pt x="80" y="168"/>
                  </a:cubicBezTo>
                  <a:cubicBezTo>
                    <a:pt x="80" y="161"/>
                    <a:pt x="85" y="156"/>
                    <a:pt x="92" y="15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hivo Light"/>
              </a:endParaRPr>
            </a:p>
          </p:txBody>
        </p:sp>
      </p:grpSp>
      <p:sp>
        <p:nvSpPr>
          <p:cNvPr id="39" name="TextBox 38">
            <a:extLst>
              <a:ext uri="{FF2B5EF4-FFF2-40B4-BE49-F238E27FC236}">
                <a16:creationId xmlns:a16="http://schemas.microsoft.com/office/drawing/2014/main" xmlns="" id="{7BAB198C-62D6-47C3-A1D0-36FB48FE6DF8}"/>
              </a:ext>
            </a:extLst>
          </p:cNvPr>
          <p:cNvSpPr txBox="1"/>
          <p:nvPr/>
        </p:nvSpPr>
        <p:spPr>
          <a:xfrm>
            <a:off x="10145479" y="2417044"/>
            <a:ext cx="1802016" cy="936090"/>
          </a:xfrm>
          <a:prstGeom prst="rect">
            <a:avLst/>
          </a:prstGeom>
          <a:noFill/>
        </p:spPr>
        <p:txBody>
          <a:bodyPr wrap="square" lIns="0" tIns="0" rIns="0" bIns="0" rtlCol="0" anchor="t">
            <a:spAutoFit/>
          </a:bodyPr>
          <a:lstStyle/>
          <a:p>
            <a:pPr defTabSz="1219170">
              <a:lnSpc>
                <a:spcPct val="150000"/>
              </a:lnSpc>
              <a:spcBef>
                <a:spcPct val="20000"/>
              </a:spcBef>
              <a:defRPr/>
            </a:pPr>
            <a:r>
              <a:rPr lang="en-US" sz="1400" b="1" dirty="0">
                <a:latin typeface="Chivo Light"/>
              </a:rPr>
              <a:t>QUY ĐỊNH RÕ THẨM QUYỀN ĐỊNH GIÁ CỦA CÁC BỘ, NGÀNH, UBND</a:t>
            </a:r>
          </a:p>
        </p:txBody>
      </p:sp>
      <p:sp>
        <p:nvSpPr>
          <p:cNvPr id="40" name="TextBox 39">
            <a:extLst>
              <a:ext uri="{FF2B5EF4-FFF2-40B4-BE49-F238E27FC236}">
                <a16:creationId xmlns:a16="http://schemas.microsoft.com/office/drawing/2014/main" xmlns="" id="{7BAB198C-62D6-47C3-A1D0-36FB48FE6DF8}"/>
              </a:ext>
            </a:extLst>
          </p:cNvPr>
          <p:cNvSpPr txBox="1"/>
          <p:nvPr/>
        </p:nvSpPr>
        <p:spPr>
          <a:xfrm>
            <a:off x="10145479" y="4118628"/>
            <a:ext cx="1802016" cy="1259255"/>
          </a:xfrm>
          <a:prstGeom prst="rect">
            <a:avLst/>
          </a:prstGeom>
          <a:noFill/>
        </p:spPr>
        <p:txBody>
          <a:bodyPr wrap="square" lIns="0" tIns="0" rIns="0" bIns="0" rtlCol="0" anchor="t">
            <a:spAutoFit/>
          </a:bodyPr>
          <a:lstStyle/>
          <a:p>
            <a:pPr defTabSz="1219170">
              <a:lnSpc>
                <a:spcPct val="150000"/>
              </a:lnSpc>
              <a:spcBef>
                <a:spcPct val="20000"/>
              </a:spcBef>
              <a:defRPr/>
            </a:pPr>
            <a:r>
              <a:rPr lang="en-US" sz="1400" b="1" dirty="0">
                <a:latin typeface="Chivo Light"/>
              </a:rPr>
              <a:t>ĐƯA RA KHỎI DANH MỤC MỘT SỐ HÀNG HÓA, DỊCH VỤ KHÔNG CÒN PHÙ HỢP</a:t>
            </a:r>
          </a:p>
        </p:txBody>
      </p:sp>
    </p:spTree>
    <p:extLst>
      <p:ext uri="{BB962C8B-B14F-4D97-AF65-F5344CB8AC3E}">
        <p14:creationId xmlns:p14="http://schemas.microsoft.com/office/powerpoint/2010/main" val="429430437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778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16890" y="554673"/>
            <a:ext cx="9140825" cy="1031240"/>
            <a:chOff x="5299" y="5242"/>
            <a:chExt cx="14395" cy="1624"/>
          </a:xfrm>
        </p:grpSpPr>
        <p:sp>
          <p:nvSpPr>
            <p:cNvPr id="31" name="文本框 30"/>
            <p:cNvSpPr txBox="1"/>
            <p:nvPr/>
          </p:nvSpPr>
          <p:spPr>
            <a:xfrm>
              <a:off x="7239" y="5454"/>
              <a:ext cx="12455" cy="824"/>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800" b="1" dirty="0" err="1">
                  <a:solidFill>
                    <a:srgbClr val="232323"/>
                  </a:solidFill>
                  <a:latin typeface="Chivo Light"/>
                  <a:ea typeface="思源黑体 CN Bold" panose="020B0800000000000000" charset="-122"/>
                </a:rPr>
                <a:t>CÁC</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HÀNG</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HÓA</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DỊCH</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VỤ</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ĐƯA</a:t>
              </a:r>
              <a:r>
                <a:rPr lang="en-US" altLang="zh-CN" sz="2800" b="1" dirty="0">
                  <a:solidFill>
                    <a:srgbClr val="232323"/>
                  </a:solidFill>
                  <a:latin typeface="Chivo Light"/>
                  <a:ea typeface="思源黑体 CN Bold" panose="020B0800000000000000" charset="-122"/>
                </a:rPr>
                <a:t> RA </a:t>
              </a:r>
              <a:r>
                <a:rPr lang="en-US" altLang="zh-CN" sz="2800" b="1" dirty="0" err="1">
                  <a:solidFill>
                    <a:srgbClr val="232323"/>
                  </a:solidFill>
                  <a:latin typeface="Chivo Light"/>
                  <a:ea typeface="思源黑体 CN Bold" panose="020B0800000000000000" charset="-122"/>
                </a:rPr>
                <a:t>KHỎI</a:t>
              </a:r>
              <a:r>
                <a:rPr lang="en-US" altLang="zh-CN" sz="2800" b="1" dirty="0">
                  <a:solidFill>
                    <a:srgbClr val="232323"/>
                  </a:solidFill>
                  <a:latin typeface="Chivo Light"/>
                  <a:ea typeface="思源黑体 CN Bold" panose="020B0800000000000000" charset="-122"/>
                </a:rPr>
                <a:t> DANH </a:t>
              </a:r>
              <a:r>
                <a:rPr lang="en-US" altLang="zh-CN" sz="2800" b="1" dirty="0" err="1">
                  <a:solidFill>
                    <a:srgbClr val="232323"/>
                  </a:solidFill>
                  <a:latin typeface="Chivo Light"/>
                  <a:ea typeface="思源黑体 CN Bold" panose="020B0800000000000000" charset="-122"/>
                </a:rPr>
                <a:t>MỤC</a:t>
              </a:r>
              <a:endParaRPr lang="zh-CN" altLang="en-US" sz="28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2" name="组合 1"/>
          <p:cNvGrpSpPr/>
          <p:nvPr/>
        </p:nvGrpSpPr>
        <p:grpSpPr>
          <a:xfrm>
            <a:off x="1654528" y="3510037"/>
            <a:ext cx="9817100" cy="1894205"/>
            <a:chOff x="1734" y="2945"/>
            <a:chExt cx="15460" cy="2983"/>
          </a:xfrm>
        </p:grpSpPr>
        <p:grpSp>
          <p:nvGrpSpPr>
            <p:cNvPr id="5" name="组合 4"/>
            <p:cNvGrpSpPr/>
            <p:nvPr/>
          </p:nvGrpSpPr>
          <p:grpSpPr>
            <a:xfrm>
              <a:off x="1734" y="2945"/>
              <a:ext cx="5726" cy="2983"/>
              <a:chOff x="1734" y="2945"/>
              <a:chExt cx="5726" cy="2983"/>
            </a:xfrm>
          </p:grpSpPr>
          <p:grpSp>
            <p:nvGrpSpPr>
              <p:cNvPr id="12" name="组合 11"/>
              <p:cNvGrpSpPr/>
              <p:nvPr/>
            </p:nvGrpSpPr>
            <p:grpSpPr>
              <a:xfrm>
                <a:off x="1734" y="2945"/>
                <a:ext cx="5726" cy="1267"/>
                <a:chOff x="5069" y="2794"/>
                <a:chExt cx="5726" cy="1267"/>
              </a:xfrm>
            </p:grpSpPr>
            <p:sp>
              <p:nvSpPr>
                <p:cNvPr id="11" name="Rectangular Callout 28"/>
                <p:cNvSpPr>
                  <a:spLocks noChangeAspect="1"/>
                </p:cNvSpPr>
                <p:nvPr/>
              </p:nvSpPr>
              <p:spPr>
                <a:xfrm flipH="1">
                  <a:off x="9631" y="2931"/>
                  <a:ext cx="1164" cy="1130"/>
                </a:xfrm>
                <a:prstGeom prst="roundRect">
                  <a:avLst/>
                </a:prstGeom>
                <a:solidFill>
                  <a:srgbClr val="F7C60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05</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7" name="Text Box 7"/>
                <p:cNvSpPr txBox="1">
                  <a:spLocks noChangeArrowheads="1"/>
                </p:cNvSpPr>
                <p:nvPr/>
              </p:nvSpPr>
              <p:spPr bwMode="gray">
                <a:xfrm flipH="1">
                  <a:off x="5069" y="2794"/>
                  <a:ext cx="4342" cy="628"/>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2000" b="1" dirty="0" err="1">
                      <a:solidFill>
                        <a:srgbClr val="1D2129"/>
                      </a:solidFill>
                      <a:latin typeface="Chivo Light"/>
                      <a:ea typeface="思源黑体 CN Bold" panose="020B0800000000000000" charset="-122"/>
                      <a:sym typeface="+mn-ea"/>
                    </a:rPr>
                    <a:t>Dịch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vụ</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quy</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hoạch</a:t>
                  </a:r>
                  <a:endParaRPr lang="zh-CN" altLang="en-US" sz="2000" b="1" dirty="0">
                    <a:solidFill>
                      <a:srgbClr val="1D2129"/>
                    </a:solidFill>
                    <a:latin typeface="Chivo Light"/>
                    <a:ea typeface="思源黑体 CN Bold" panose="020B0800000000000000" charset="-122"/>
                    <a:cs typeface="+mn-ea"/>
                    <a:sym typeface="+mn-ea"/>
                  </a:endParaRPr>
                </a:p>
              </p:txBody>
            </p:sp>
          </p:grpSp>
          <p:grpSp>
            <p:nvGrpSpPr>
              <p:cNvPr id="18" name="组合 17"/>
              <p:cNvGrpSpPr/>
              <p:nvPr/>
            </p:nvGrpSpPr>
            <p:grpSpPr>
              <a:xfrm>
                <a:off x="1954" y="4711"/>
                <a:ext cx="5506" cy="1217"/>
                <a:chOff x="5289" y="1206"/>
                <a:chExt cx="5506" cy="1217"/>
              </a:xfrm>
            </p:grpSpPr>
            <p:sp>
              <p:nvSpPr>
                <p:cNvPr id="19" name="Rectangular Callout 28"/>
                <p:cNvSpPr>
                  <a:spLocks noChangeAspect="1"/>
                </p:cNvSpPr>
                <p:nvPr/>
              </p:nvSpPr>
              <p:spPr>
                <a:xfrm flipH="1">
                  <a:off x="9631" y="1293"/>
                  <a:ext cx="1164" cy="1130"/>
                </a:xfrm>
                <a:prstGeom prst="roundRect">
                  <a:avLst/>
                </a:prstGeom>
                <a:solidFill>
                  <a:srgbClr val="1D212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07</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21" name="Text Box 7"/>
                <p:cNvSpPr txBox="1">
                  <a:spLocks noChangeArrowheads="1"/>
                </p:cNvSpPr>
                <p:nvPr/>
              </p:nvSpPr>
              <p:spPr bwMode="gray">
                <a:xfrm flipH="1">
                  <a:off x="5289" y="1206"/>
                  <a:ext cx="4342" cy="628"/>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vi-VN" altLang="zh-CN" sz="2000" b="1" dirty="0">
                      <a:solidFill>
                        <a:srgbClr val="1D2129"/>
                      </a:solidFill>
                      <a:latin typeface="Chivo Light"/>
                      <a:ea typeface="思源黑体 CN Bold" panose="020B0800000000000000" charset="-122"/>
                      <a:sym typeface="+mn-ea"/>
                    </a:rPr>
                    <a:t>Nước ngầm</a:t>
                  </a:r>
                  <a:endParaRPr lang="zh-CN" altLang="en-US" sz="2000" b="1" dirty="0">
                    <a:solidFill>
                      <a:srgbClr val="1D2129"/>
                    </a:solidFill>
                    <a:latin typeface="Chivo Light"/>
                    <a:ea typeface="思源黑体 CN Bold" panose="020B0800000000000000" charset="-122"/>
                    <a:cs typeface="+mn-ea"/>
                    <a:sym typeface="+mn-ea"/>
                  </a:endParaRPr>
                </a:p>
              </p:txBody>
            </p:sp>
          </p:grpSp>
        </p:grpSp>
        <p:grpSp>
          <p:nvGrpSpPr>
            <p:cNvPr id="24" name="组合 23"/>
            <p:cNvGrpSpPr/>
            <p:nvPr/>
          </p:nvGrpSpPr>
          <p:grpSpPr>
            <a:xfrm flipH="1">
              <a:off x="9001" y="2945"/>
              <a:ext cx="8193" cy="2965"/>
              <a:chOff x="-718" y="2945"/>
              <a:chExt cx="8193" cy="2965"/>
            </a:xfrm>
          </p:grpSpPr>
          <p:grpSp>
            <p:nvGrpSpPr>
              <p:cNvPr id="25" name="组合 24"/>
              <p:cNvGrpSpPr/>
              <p:nvPr/>
            </p:nvGrpSpPr>
            <p:grpSpPr>
              <a:xfrm>
                <a:off x="-718" y="2945"/>
                <a:ext cx="8178" cy="1599"/>
                <a:chOff x="2617" y="2794"/>
                <a:chExt cx="8178" cy="1599"/>
              </a:xfrm>
            </p:grpSpPr>
            <p:sp>
              <p:nvSpPr>
                <p:cNvPr id="9" name="Rectangular Callout 28"/>
                <p:cNvSpPr>
                  <a:spLocks noChangeAspect="1"/>
                </p:cNvSpPr>
                <p:nvPr/>
              </p:nvSpPr>
              <p:spPr>
                <a:xfrm flipH="1">
                  <a:off x="9631" y="2931"/>
                  <a:ext cx="1164" cy="1130"/>
                </a:xfrm>
                <a:prstGeom prst="roundRect">
                  <a:avLst/>
                </a:prstGeom>
                <a:solidFill>
                  <a:srgbClr val="1D212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06</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14" name="Text Box 7"/>
                <p:cNvSpPr txBox="1">
                  <a:spLocks noChangeArrowheads="1"/>
                </p:cNvSpPr>
                <p:nvPr/>
              </p:nvSpPr>
              <p:spPr bwMode="gray">
                <a:xfrm flipH="1">
                  <a:off x="2617" y="2794"/>
                  <a:ext cx="6794" cy="15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vi-VN" altLang="zh-CN" sz="2000" b="1" dirty="0">
                      <a:solidFill>
                        <a:srgbClr val="1D2129"/>
                      </a:solidFill>
                      <a:latin typeface="Chivo Light"/>
                      <a:ea typeface="思源黑体 CN Bold" panose="020B0800000000000000" charset="-122"/>
                      <a:sym typeface="+mn-ea"/>
                    </a:rPr>
                    <a:t>Dịch vụ cho thuê, chuyển nhượng có thời hạn quyền khai thác tài sản nhà nước là công trình kết cấu hạ tầng</a:t>
                  </a:r>
                  <a:endParaRPr lang="zh-CN" altLang="en-US" sz="2000" b="1" dirty="0">
                    <a:solidFill>
                      <a:srgbClr val="1D2129"/>
                    </a:solidFill>
                    <a:latin typeface="Chivo Light"/>
                    <a:ea typeface="思源黑体 CN Bold" panose="020B0800000000000000" charset="-122"/>
                    <a:cs typeface="+mn-ea"/>
                    <a:sym typeface="+mn-ea"/>
                  </a:endParaRPr>
                </a:p>
              </p:txBody>
            </p:sp>
          </p:grpSp>
          <p:grpSp>
            <p:nvGrpSpPr>
              <p:cNvPr id="16" name="组合 15"/>
              <p:cNvGrpSpPr/>
              <p:nvPr/>
            </p:nvGrpSpPr>
            <p:grpSpPr>
              <a:xfrm>
                <a:off x="250" y="4780"/>
                <a:ext cx="7225" cy="1130"/>
                <a:chOff x="3585" y="1275"/>
                <a:chExt cx="7225" cy="1130"/>
              </a:xfrm>
            </p:grpSpPr>
            <p:sp>
              <p:nvSpPr>
                <p:cNvPr id="17" name="Rectangular Callout 28"/>
                <p:cNvSpPr>
                  <a:spLocks noChangeAspect="1"/>
                </p:cNvSpPr>
                <p:nvPr/>
              </p:nvSpPr>
              <p:spPr>
                <a:xfrm flipH="1">
                  <a:off x="9646" y="1275"/>
                  <a:ext cx="1164" cy="1130"/>
                </a:xfrm>
                <a:prstGeom prst="roundRect">
                  <a:avLst/>
                </a:prstGeom>
                <a:solidFill>
                  <a:srgbClr val="F7C60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08</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26" name="Text Box 7"/>
                <p:cNvSpPr txBox="1">
                  <a:spLocks noChangeArrowheads="1"/>
                </p:cNvSpPr>
                <p:nvPr/>
              </p:nvSpPr>
              <p:spPr bwMode="gray">
                <a:xfrm flipH="1">
                  <a:off x="3585" y="1275"/>
                  <a:ext cx="5993" cy="1115"/>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000" b="1" dirty="0" err="1">
                      <a:solidFill>
                        <a:srgbClr val="1D2129"/>
                      </a:solidFill>
                      <a:latin typeface="Chivo Light"/>
                      <a:ea typeface="思源黑体 CN Bold" panose="020B0800000000000000" charset="-122"/>
                      <a:sym typeface="+mn-ea"/>
                    </a:rPr>
                    <a:t>Dịch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vụ</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sử</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dụng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diện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tích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bán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hàng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tại</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chợ</a:t>
                  </a:r>
                  <a:r>
                    <a:rPr lang="en-US" altLang="zh-CN" sz="2000" b="1" dirty="0">
                      <a:solidFill>
                        <a:srgbClr val="1D2129"/>
                      </a:solidFill>
                      <a:latin typeface="Chivo Light"/>
                      <a:ea typeface="思源黑体 CN Bold" panose="020B0800000000000000" charset="-122"/>
                      <a:sym typeface="+mn-ea"/>
                    </a:rPr>
                    <a:t> do </a:t>
                  </a:r>
                  <a:r>
                    <a:rPr lang="en-US" altLang="zh-CN" sz="2000" b="1" dirty="0" err="1">
                      <a:solidFill>
                        <a:srgbClr val="1D2129"/>
                      </a:solidFill>
                      <a:latin typeface="Chivo Light"/>
                      <a:ea typeface="思源黑体 CN Bold" panose="020B0800000000000000" charset="-122"/>
                      <a:sym typeface="+mn-ea"/>
                    </a:rPr>
                    <a:t>tư</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nhân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đầu</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tư</a:t>
                  </a:r>
                  <a:endParaRPr lang="zh-CN" altLang="en-US" sz="2000" b="1" dirty="0">
                    <a:solidFill>
                      <a:srgbClr val="1D2129"/>
                    </a:solidFill>
                    <a:latin typeface="Chivo Light"/>
                    <a:ea typeface="思源黑体 CN Bold" panose="020B0800000000000000" charset="-122"/>
                    <a:cs typeface="+mn-ea"/>
                    <a:sym typeface="+mn-ea"/>
                  </a:endParaRPr>
                </a:p>
              </p:txBody>
            </p:sp>
          </p:grpSp>
        </p:grpSp>
      </p:grpSp>
      <p:grpSp>
        <p:nvGrpSpPr>
          <p:cNvPr id="28" name="组合 1">
            <a:extLst>
              <a:ext uri="{FF2B5EF4-FFF2-40B4-BE49-F238E27FC236}">
                <a16:creationId xmlns:a16="http://schemas.microsoft.com/office/drawing/2014/main" xmlns="" id="{108D4EF7-F971-2D4B-892C-FB58078642E5}"/>
              </a:ext>
            </a:extLst>
          </p:cNvPr>
          <p:cNvGrpSpPr/>
          <p:nvPr/>
        </p:nvGrpSpPr>
        <p:grpSpPr>
          <a:xfrm>
            <a:off x="1654528" y="1301115"/>
            <a:ext cx="10179050" cy="2136775"/>
            <a:chOff x="1734" y="2945"/>
            <a:chExt cx="16030" cy="3365"/>
          </a:xfrm>
        </p:grpSpPr>
        <p:grpSp>
          <p:nvGrpSpPr>
            <p:cNvPr id="36" name="组合 4">
              <a:extLst>
                <a:ext uri="{FF2B5EF4-FFF2-40B4-BE49-F238E27FC236}">
                  <a16:creationId xmlns:a16="http://schemas.microsoft.com/office/drawing/2014/main" xmlns="" id="{34936C80-4021-BF87-8B27-091E8B8BA4D0}"/>
                </a:ext>
              </a:extLst>
            </p:cNvPr>
            <p:cNvGrpSpPr/>
            <p:nvPr/>
          </p:nvGrpSpPr>
          <p:grpSpPr>
            <a:xfrm>
              <a:off x="1734" y="2945"/>
              <a:ext cx="5726" cy="3365"/>
              <a:chOff x="1734" y="2945"/>
              <a:chExt cx="5726" cy="3365"/>
            </a:xfrm>
          </p:grpSpPr>
          <p:grpSp>
            <p:nvGrpSpPr>
              <p:cNvPr id="44" name="组合 11">
                <a:extLst>
                  <a:ext uri="{FF2B5EF4-FFF2-40B4-BE49-F238E27FC236}">
                    <a16:creationId xmlns:a16="http://schemas.microsoft.com/office/drawing/2014/main" xmlns="" id="{008FB126-B6B3-337C-B0F1-95BFB98CE5A0}"/>
                  </a:ext>
                </a:extLst>
              </p:cNvPr>
              <p:cNvGrpSpPr/>
              <p:nvPr/>
            </p:nvGrpSpPr>
            <p:grpSpPr>
              <a:xfrm>
                <a:off x="1734" y="2945"/>
                <a:ext cx="5726" cy="1267"/>
                <a:chOff x="5069" y="2794"/>
                <a:chExt cx="5726" cy="1267"/>
              </a:xfrm>
            </p:grpSpPr>
            <p:sp>
              <p:nvSpPr>
                <p:cNvPr id="48" name="Rectangular Callout 28">
                  <a:extLst>
                    <a:ext uri="{FF2B5EF4-FFF2-40B4-BE49-F238E27FC236}">
                      <a16:creationId xmlns:a16="http://schemas.microsoft.com/office/drawing/2014/main" xmlns="" id="{5BDFD1DB-4759-8AFD-9D19-2C336E86A869}"/>
                    </a:ext>
                  </a:extLst>
                </p:cNvPr>
                <p:cNvSpPr>
                  <a:spLocks noChangeAspect="1"/>
                </p:cNvSpPr>
                <p:nvPr/>
              </p:nvSpPr>
              <p:spPr>
                <a:xfrm flipH="1">
                  <a:off x="9631" y="2931"/>
                  <a:ext cx="1164" cy="1130"/>
                </a:xfrm>
                <a:prstGeom prst="roundRect">
                  <a:avLst/>
                </a:prstGeom>
                <a:solidFill>
                  <a:srgbClr val="F7C60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01</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49" name="Text Box 7">
                  <a:extLst>
                    <a:ext uri="{FF2B5EF4-FFF2-40B4-BE49-F238E27FC236}">
                      <a16:creationId xmlns:a16="http://schemas.microsoft.com/office/drawing/2014/main" xmlns="" id="{87B20742-A999-ECD2-C42B-E9AC5DF93D6F}"/>
                    </a:ext>
                  </a:extLst>
                </p:cNvPr>
                <p:cNvSpPr txBox="1">
                  <a:spLocks noChangeArrowheads="1"/>
                </p:cNvSpPr>
                <p:nvPr/>
              </p:nvSpPr>
              <p:spPr bwMode="gray">
                <a:xfrm flipH="1">
                  <a:off x="5069" y="2794"/>
                  <a:ext cx="4342" cy="1115"/>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2000" b="1" dirty="0" err="1">
                      <a:solidFill>
                        <a:srgbClr val="1D2129"/>
                      </a:solidFill>
                      <a:latin typeface="Chivo Light"/>
                      <a:ea typeface="思源黑体 CN Bold" panose="020B0800000000000000" charset="-122"/>
                      <a:sym typeface="+mn-ea"/>
                    </a:rPr>
                    <a:t>Dịch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vụ</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hỗ</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trợ</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bảo</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đảm</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hoạt</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động</a:t>
                  </a:r>
                  <a:r>
                    <a:rPr lang="en-US" altLang="zh-CN" sz="2000" b="1" dirty="0">
                      <a:solidFill>
                        <a:srgbClr val="1D2129"/>
                      </a:solidFill>
                      <a:latin typeface="Chivo Light"/>
                      <a:ea typeface="思源黑体 CN Bold" panose="020B0800000000000000" charset="-122"/>
                      <a:sym typeface="+mn-ea"/>
                    </a:rPr>
                    <a:t> bay</a:t>
                  </a:r>
                  <a:endParaRPr lang="zh-CN" altLang="en-US" sz="2000" b="1" dirty="0">
                    <a:solidFill>
                      <a:srgbClr val="1D2129"/>
                    </a:solidFill>
                    <a:latin typeface="Chivo Light"/>
                    <a:ea typeface="思源黑体 CN Bold" panose="020B0800000000000000" charset="-122"/>
                    <a:cs typeface="+mn-ea"/>
                    <a:sym typeface="+mn-ea"/>
                  </a:endParaRPr>
                </a:p>
              </p:txBody>
            </p:sp>
          </p:grpSp>
          <p:grpSp>
            <p:nvGrpSpPr>
              <p:cNvPr id="45" name="组合 17">
                <a:extLst>
                  <a:ext uri="{FF2B5EF4-FFF2-40B4-BE49-F238E27FC236}">
                    <a16:creationId xmlns:a16="http://schemas.microsoft.com/office/drawing/2014/main" xmlns="" id="{E0723466-04D7-D224-9B45-DF839C7865EA}"/>
                  </a:ext>
                </a:extLst>
              </p:cNvPr>
              <p:cNvGrpSpPr/>
              <p:nvPr/>
            </p:nvGrpSpPr>
            <p:grpSpPr>
              <a:xfrm>
                <a:off x="1954" y="4711"/>
                <a:ext cx="5506" cy="1599"/>
                <a:chOff x="5289" y="1206"/>
                <a:chExt cx="5506" cy="1599"/>
              </a:xfrm>
            </p:grpSpPr>
            <p:sp>
              <p:nvSpPr>
                <p:cNvPr id="46" name="Rectangular Callout 28">
                  <a:extLst>
                    <a:ext uri="{FF2B5EF4-FFF2-40B4-BE49-F238E27FC236}">
                      <a16:creationId xmlns:a16="http://schemas.microsoft.com/office/drawing/2014/main" xmlns="" id="{B8F6510A-43A3-D094-474E-A0123D56CBFB}"/>
                    </a:ext>
                  </a:extLst>
                </p:cNvPr>
                <p:cNvSpPr>
                  <a:spLocks noChangeAspect="1"/>
                </p:cNvSpPr>
                <p:nvPr/>
              </p:nvSpPr>
              <p:spPr>
                <a:xfrm flipH="1">
                  <a:off x="9631" y="1293"/>
                  <a:ext cx="1164" cy="1130"/>
                </a:xfrm>
                <a:prstGeom prst="roundRect">
                  <a:avLst/>
                </a:prstGeom>
                <a:solidFill>
                  <a:srgbClr val="1D212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03</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47" name="Text Box 7">
                  <a:extLst>
                    <a:ext uri="{FF2B5EF4-FFF2-40B4-BE49-F238E27FC236}">
                      <a16:creationId xmlns:a16="http://schemas.microsoft.com/office/drawing/2014/main" xmlns="" id="{8EF1C034-1165-4915-D151-052CD20F9D64}"/>
                    </a:ext>
                  </a:extLst>
                </p:cNvPr>
                <p:cNvSpPr txBox="1">
                  <a:spLocks noChangeArrowheads="1"/>
                </p:cNvSpPr>
                <p:nvPr/>
              </p:nvSpPr>
              <p:spPr bwMode="gray">
                <a:xfrm flipH="1">
                  <a:off x="5289" y="1206"/>
                  <a:ext cx="4342" cy="15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2000" b="1" dirty="0" err="1">
                      <a:solidFill>
                        <a:srgbClr val="1D2129"/>
                      </a:solidFill>
                      <a:latin typeface="Chivo Light"/>
                      <a:ea typeface="思源黑体 CN Bold" panose="020B0800000000000000" charset="-122"/>
                      <a:sym typeface="+mn-ea"/>
                    </a:rPr>
                    <a:t>Dịch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vụ</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trong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lĩnh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vực</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chứng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khoán</a:t>
                  </a:r>
                  <a:r>
                    <a:rPr lang="en-US" altLang="zh-CN" sz="2000" b="1" dirty="0">
                      <a:solidFill>
                        <a:srgbClr val="1D2129"/>
                      </a:solidFill>
                      <a:latin typeface="Chivo Light"/>
                      <a:ea typeface="思源黑体 CN Bold" panose="020B0800000000000000" charset="-122"/>
                      <a:sym typeface="+mn-ea"/>
                    </a:rPr>
                    <a:t> do </a:t>
                  </a:r>
                  <a:r>
                    <a:rPr lang="en-US" altLang="zh-CN" sz="2000" b="1" dirty="0" err="1">
                      <a:solidFill>
                        <a:srgbClr val="1D2129"/>
                      </a:solidFill>
                      <a:latin typeface="Chivo Light"/>
                      <a:ea typeface="思源黑体 CN Bold" panose="020B0800000000000000" charset="-122"/>
                      <a:sym typeface="+mn-ea"/>
                    </a:rPr>
                    <a:t>các</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tổ</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chức</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cung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ứng</a:t>
                  </a:r>
                  <a:endParaRPr lang="zh-CN" altLang="en-US" sz="2000" b="1" dirty="0">
                    <a:solidFill>
                      <a:srgbClr val="1D2129"/>
                    </a:solidFill>
                    <a:latin typeface="Chivo Light"/>
                    <a:ea typeface="思源黑体 CN Bold" panose="020B0800000000000000" charset="-122"/>
                    <a:cs typeface="+mn-ea"/>
                    <a:sym typeface="+mn-ea"/>
                  </a:endParaRPr>
                </a:p>
              </p:txBody>
            </p:sp>
          </p:grpSp>
        </p:grpSp>
        <p:grpSp>
          <p:nvGrpSpPr>
            <p:cNvPr id="37" name="组合 23">
              <a:extLst>
                <a:ext uri="{FF2B5EF4-FFF2-40B4-BE49-F238E27FC236}">
                  <a16:creationId xmlns:a16="http://schemas.microsoft.com/office/drawing/2014/main" xmlns="" id="{B0F9660D-2678-7935-C6CB-34C3446002A8}"/>
                </a:ext>
              </a:extLst>
            </p:cNvPr>
            <p:cNvGrpSpPr/>
            <p:nvPr/>
          </p:nvGrpSpPr>
          <p:grpSpPr>
            <a:xfrm flipH="1">
              <a:off x="9001" y="2945"/>
              <a:ext cx="8763" cy="2965"/>
              <a:chOff x="-1288" y="2945"/>
              <a:chExt cx="8763" cy="2965"/>
            </a:xfrm>
          </p:grpSpPr>
          <p:grpSp>
            <p:nvGrpSpPr>
              <p:cNvPr id="38" name="组合 24">
                <a:extLst>
                  <a:ext uri="{FF2B5EF4-FFF2-40B4-BE49-F238E27FC236}">
                    <a16:creationId xmlns:a16="http://schemas.microsoft.com/office/drawing/2014/main" xmlns="" id="{A444F4D3-8F10-8A58-F347-3F74BEEA41AA}"/>
                  </a:ext>
                </a:extLst>
              </p:cNvPr>
              <p:cNvGrpSpPr/>
              <p:nvPr/>
            </p:nvGrpSpPr>
            <p:grpSpPr>
              <a:xfrm>
                <a:off x="-1288" y="2945"/>
                <a:ext cx="8748" cy="1599"/>
                <a:chOff x="2047" y="2794"/>
                <a:chExt cx="8748" cy="1599"/>
              </a:xfrm>
            </p:grpSpPr>
            <p:sp>
              <p:nvSpPr>
                <p:cNvPr id="42" name="Rectangular Callout 28">
                  <a:extLst>
                    <a:ext uri="{FF2B5EF4-FFF2-40B4-BE49-F238E27FC236}">
                      <a16:creationId xmlns:a16="http://schemas.microsoft.com/office/drawing/2014/main" xmlns="" id="{923CFC85-1B1F-63AB-015E-31B2A6EFC61B}"/>
                    </a:ext>
                  </a:extLst>
                </p:cNvPr>
                <p:cNvSpPr>
                  <a:spLocks noChangeAspect="1"/>
                </p:cNvSpPr>
                <p:nvPr/>
              </p:nvSpPr>
              <p:spPr>
                <a:xfrm flipH="1">
                  <a:off x="9631" y="2931"/>
                  <a:ext cx="1164" cy="1130"/>
                </a:xfrm>
                <a:prstGeom prst="roundRect">
                  <a:avLst/>
                </a:prstGeom>
                <a:solidFill>
                  <a:srgbClr val="1D212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02</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43" name="Text Box 7">
                  <a:extLst>
                    <a:ext uri="{FF2B5EF4-FFF2-40B4-BE49-F238E27FC236}">
                      <a16:creationId xmlns:a16="http://schemas.microsoft.com/office/drawing/2014/main" xmlns="" id="{F36358CE-6805-B7F5-F06C-28B113AC72AD}"/>
                    </a:ext>
                  </a:extLst>
                </p:cNvPr>
                <p:cNvSpPr txBox="1">
                  <a:spLocks noChangeArrowheads="1"/>
                </p:cNvSpPr>
                <p:nvPr/>
              </p:nvSpPr>
              <p:spPr bwMode="gray">
                <a:xfrm flipH="1">
                  <a:off x="2047" y="2794"/>
                  <a:ext cx="7364" cy="15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000" b="1" dirty="0" err="1">
                      <a:solidFill>
                        <a:srgbClr val="1D2129"/>
                      </a:solidFill>
                      <a:latin typeface="Chivo Light"/>
                      <a:ea typeface="思源黑体 CN Bold" panose="020B0800000000000000" charset="-122"/>
                      <a:sym typeface="+mn-ea"/>
                    </a:rPr>
                    <a:t>Một</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số</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nội</a:t>
                  </a:r>
                  <a:r>
                    <a:rPr lang="en-US" altLang="zh-CN" sz="2000" b="1" dirty="0">
                      <a:solidFill>
                        <a:srgbClr val="1D2129"/>
                      </a:solidFill>
                      <a:latin typeface="Chivo Light"/>
                      <a:ea typeface="思源黑体 CN Bold" panose="020B0800000000000000" charset="-122"/>
                      <a:sym typeface="+mn-ea"/>
                    </a:rPr>
                    <a:t> dung </a:t>
                  </a:r>
                  <a:r>
                    <a:rPr lang="en-US" altLang="zh-CN" sz="2000" b="1" dirty="0" err="1">
                      <a:solidFill>
                        <a:srgbClr val="1D2129"/>
                      </a:solidFill>
                      <a:latin typeface="Chivo Light"/>
                      <a:ea typeface="思源黑体 CN Bold" panose="020B0800000000000000" charset="-122"/>
                      <a:sym typeface="+mn-ea"/>
                    </a:rPr>
                    <a:t>của</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thủ</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tục</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cấp</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giấy</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chứng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nhận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quyền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sử</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dụng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đất</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quyền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sở</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hữu</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nhà</a:t>
                  </a:r>
                  <a:r>
                    <a:rPr lang="en-US" altLang="zh-CN" sz="2000" b="1" dirty="0">
                      <a:solidFill>
                        <a:srgbClr val="1D2129"/>
                      </a:solidFill>
                      <a:latin typeface="Chivo Light"/>
                      <a:ea typeface="思源黑体 CN Bold" panose="020B0800000000000000" charset="-122"/>
                      <a:sym typeface="+mn-ea"/>
                    </a:rPr>
                    <a:t> ở </a:t>
                  </a:r>
                  <a:r>
                    <a:rPr lang="en-US" altLang="zh-CN" sz="2000" b="1" dirty="0" err="1">
                      <a:solidFill>
                        <a:srgbClr val="1D2129"/>
                      </a:solidFill>
                      <a:latin typeface="Chivo Light"/>
                      <a:ea typeface="思源黑体 CN Bold" panose="020B0800000000000000" charset="-122"/>
                      <a:sym typeface="+mn-ea"/>
                    </a:rPr>
                    <a:t>và</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tài</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sản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khác</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gắn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liền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với</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đất</a:t>
                  </a:r>
                  <a:endParaRPr lang="zh-CN" altLang="en-US" sz="2000" b="1" dirty="0">
                    <a:solidFill>
                      <a:srgbClr val="1D2129"/>
                    </a:solidFill>
                    <a:latin typeface="Chivo Light"/>
                    <a:ea typeface="思源黑体 CN Bold" panose="020B0800000000000000" charset="-122"/>
                    <a:cs typeface="+mn-ea"/>
                    <a:sym typeface="+mn-ea"/>
                  </a:endParaRPr>
                </a:p>
              </p:txBody>
            </p:sp>
          </p:grpSp>
          <p:grpSp>
            <p:nvGrpSpPr>
              <p:cNvPr id="39" name="组合 15">
                <a:extLst>
                  <a:ext uri="{FF2B5EF4-FFF2-40B4-BE49-F238E27FC236}">
                    <a16:creationId xmlns:a16="http://schemas.microsoft.com/office/drawing/2014/main" xmlns="" id="{738A1B9B-EBDC-9951-2EC3-667F64E3C5E8}"/>
                  </a:ext>
                </a:extLst>
              </p:cNvPr>
              <p:cNvGrpSpPr/>
              <p:nvPr/>
            </p:nvGrpSpPr>
            <p:grpSpPr>
              <a:xfrm>
                <a:off x="1951" y="4780"/>
                <a:ext cx="5524" cy="1130"/>
                <a:chOff x="5286" y="1275"/>
                <a:chExt cx="5524" cy="1130"/>
              </a:xfrm>
            </p:grpSpPr>
            <p:sp>
              <p:nvSpPr>
                <p:cNvPr id="40" name="Rectangular Callout 28">
                  <a:extLst>
                    <a:ext uri="{FF2B5EF4-FFF2-40B4-BE49-F238E27FC236}">
                      <a16:creationId xmlns:a16="http://schemas.microsoft.com/office/drawing/2014/main" xmlns="" id="{39BE4021-D575-EEA0-6510-A20EE381BBB2}"/>
                    </a:ext>
                  </a:extLst>
                </p:cNvPr>
                <p:cNvSpPr>
                  <a:spLocks noChangeAspect="1"/>
                </p:cNvSpPr>
                <p:nvPr/>
              </p:nvSpPr>
              <p:spPr>
                <a:xfrm flipH="1">
                  <a:off x="9646" y="1275"/>
                  <a:ext cx="1164" cy="1130"/>
                </a:xfrm>
                <a:prstGeom prst="roundRect">
                  <a:avLst/>
                </a:prstGeom>
                <a:solidFill>
                  <a:srgbClr val="F7C60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04</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41" name="Text Box 7">
                  <a:extLst>
                    <a:ext uri="{FF2B5EF4-FFF2-40B4-BE49-F238E27FC236}">
                      <a16:creationId xmlns:a16="http://schemas.microsoft.com/office/drawing/2014/main" xmlns="" id="{FAA06368-8AC9-F568-8603-E0C5A7DFFF85}"/>
                    </a:ext>
                  </a:extLst>
                </p:cNvPr>
                <p:cNvSpPr txBox="1">
                  <a:spLocks noChangeArrowheads="1"/>
                </p:cNvSpPr>
                <p:nvPr/>
              </p:nvSpPr>
              <p:spPr bwMode="gray">
                <a:xfrm flipH="1">
                  <a:off x="5286" y="1275"/>
                  <a:ext cx="4292" cy="1115"/>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vi-VN" altLang="zh-CN" sz="2000" b="1" dirty="0">
                      <a:solidFill>
                        <a:srgbClr val="1D2129"/>
                      </a:solidFill>
                      <a:latin typeface="Chivo Light"/>
                      <a:ea typeface="思源黑体 CN Bold" panose="020B0800000000000000" charset="-122"/>
                      <a:sym typeface="+mn-ea"/>
                    </a:rPr>
                    <a:t>Thuốc lá điếu sản xuất trong nước</a:t>
                  </a:r>
                  <a:endParaRPr lang="zh-CN" altLang="en-US" sz="2000" b="1" dirty="0">
                    <a:solidFill>
                      <a:srgbClr val="1D2129"/>
                    </a:solidFill>
                    <a:latin typeface="Chivo Light"/>
                    <a:ea typeface="思源黑体 CN Bold" panose="020B0800000000000000" charset="-122"/>
                    <a:cs typeface="+mn-ea"/>
                    <a:sym typeface="+mn-ea"/>
                  </a:endParaRPr>
                </a:p>
              </p:txBody>
            </p:sp>
          </p:grpSp>
        </p:grpSp>
      </p:grpSp>
      <p:grpSp>
        <p:nvGrpSpPr>
          <p:cNvPr id="50" name="组合 1">
            <a:extLst>
              <a:ext uri="{FF2B5EF4-FFF2-40B4-BE49-F238E27FC236}">
                <a16:creationId xmlns:a16="http://schemas.microsoft.com/office/drawing/2014/main" xmlns="" id="{05B3CAAA-D284-A4A9-CC8D-9B5FB49344B9}"/>
              </a:ext>
            </a:extLst>
          </p:cNvPr>
          <p:cNvGrpSpPr/>
          <p:nvPr/>
        </p:nvGrpSpPr>
        <p:grpSpPr>
          <a:xfrm>
            <a:off x="1654528" y="5612345"/>
            <a:ext cx="8228330" cy="804545"/>
            <a:chOff x="1734" y="2945"/>
            <a:chExt cx="12958" cy="1267"/>
          </a:xfrm>
        </p:grpSpPr>
        <p:grpSp>
          <p:nvGrpSpPr>
            <p:cNvPr id="59" name="组合 11">
              <a:extLst>
                <a:ext uri="{FF2B5EF4-FFF2-40B4-BE49-F238E27FC236}">
                  <a16:creationId xmlns:a16="http://schemas.microsoft.com/office/drawing/2014/main" xmlns="" id="{F741AD5B-12EE-7739-0009-9C6AA8622400}"/>
                </a:ext>
              </a:extLst>
            </p:cNvPr>
            <p:cNvGrpSpPr/>
            <p:nvPr/>
          </p:nvGrpSpPr>
          <p:grpSpPr>
            <a:xfrm>
              <a:off x="1734" y="2945"/>
              <a:ext cx="5726" cy="1267"/>
              <a:chOff x="5069" y="2794"/>
              <a:chExt cx="5726" cy="1267"/>
            </a:xfrm>
          </p:grpSpPr>
          <p:sp>
            <p:nvSpPr>
              <p:cNvPr id="63" name="Rectangular Callout 28">
                <a:extLst>
                  <a:ext uri="{FF2B5EF4-FFF2-40B4-BE49-F238E27FC236}">
                    <a16:creationId xmlns:a16="http://schemas.microsoft.com/office/drawing/2014/main" xmlns="" id="{DF0D182B-37AA-7A45-BA15-7B7C629940FF}"/>
                  </a:ext>
                </a:extLst>
              </p:cNvPr>
              <p:cNvSpPr>
                <a:spLocks noChangeAspect="1"/>
              </p:cNvSpPr>
              <p:nvPr/>
            </p:nvSpPr>
            <p:spPr>
              <a:xfrm flipH="1">
                <a:off x="9631" y="2931"/>
                <a:ext cx="1164" cy="1130"/>
              </a:xfrm>
              <a:prstGeom prst="roundRect">
                <a:avLst/>
              </a:prstGeom>
              <a:solidFill>
                <a:srgbClr val="F7C60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09</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64" name="Text Box 7">
                <a:extLst>
                  <a:ext uri="{FF2B5EF4-FFF2-40B4-BE49-F238E27FC236}">
                    <a16:creationId xmlns:a16="http://schemas.microsoft.com/office/drawing/2014/main" xmlns="" id="{B01960A9-FA4F-EAC9-DB2F-3F2E81265F1A}"/>
                  </a:ext>
                </a:extLst>
              </p:cNvPr>
              <p:cNvSpPr txBox="1">
                <a:spLocks noChangeArrowheads="1"/>
              </p:cNvSpPr>
              <p:nvPr/>
            </p:nvSpPr>
            <p:spPr bwMode="gray">
              <a:xfrm flipH="1">
                <a:off x="5069" y="2794"/>
                <a:ext cx="4342" cy="1115"/>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2000" b="1" dirty="0" err="1">
                    <a:solidFill>
                      <a:srgbClr val="1D2129"/>
                    </a:solidFill>
                    <a:latin typeface="Chivo Light"/>
                    <a:ea typeface="思源黑体 CN Bold" panose="020B0800000000000000" charset="-122"/>
                    <a:sym typeface="+mn-ea"/>
                  </a:rPr>
                  <a:t>Dịch</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vụ</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sử</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dụng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khu</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vực</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biển</a:t>
                </a:r>
                <a:r>
                  <a:rPr lang="en-US" altLang="zh-CN" sz="2000" b="1" dirty="0">
                    <a:solidFill>
                      <a:srgbClr val="1D2129"/>
                    </a:solidFill>
                    <a:latin typeface="Chivo Light"/>
                    <a:ea typeface="思源黑体 CN Bold" panose="020B0800000000000000" charset="-122"/>
                    <a:sym typeface="+mn-ea"/>
                  </a:rPr>
                  <a:t> </a:t>
                </a:r>
                <a:endParaRPr lang="zh-CN" altLang="en-US" sz="2000" b="1" dirty="0">
                  <a:solidFill>
                    <a:srgbClr val="1D2129"/>
                  </a:solidFill>
                  <a:latin typeface="Chivo Light"/>
                  <a:ea typeface="思源黑体 CN Bold" panose="020B0800000000000000" charset="-122"/>
                  <a:cs typeface="+mn-ea"/>
                  <a:sym typeface="+mn-ea"/>
                </a:endParaRPr>
              </a:p>
            </p:txBody>
          </p:sp>
        </p:grpSp>
        <p:grpSp>
          <p:nvGrpSpPr>
            <p:cNvPr id="53" name="组合 24">
              <a:extLst>
                <a:ext uri="{FF2B5EF4-FFF2-40B4-BE49-F238E27FC236}">
                  <a16:creationId xmlns:a16="http://schemas.microsoft.com/office/drawing/2014/main" xmlns="" id="{2428F01E-8F68-8AB9-699A-BA7B2DAAC10F}"/>
                </a:ext>
              </a:extLst>
            </p:cNvPr>
            <p:cNvGrpSpPr/>
            <p:nvPr/>
          </p:nvGrpSpPr>
          <p:grpSpPr>
            <a:xfrm flipH="1">
              <a:off x="9016" y="2945"/>
              <a:ext cx="5676" cy="1267"/>
              <a:chOff x="5119" y="2794"/>
              <a:chExt cx="5676" cy="1267"/>
            </a:xfrm>
          </p:grpSpPr>
          <p:sp>
            <p:nvSpPr>
              <p:cNvPr id="57" name="Rectangular Callout 28">
                <a:extLst>
                  <a:ext uri="{FF2B5EF4-FFF2-40B4-BE49-F238E27FC236}">
                    <a16:creationId xmlns:a16="http://schemas.microsoft.com/office/drawing/2014/main" xmlns="" id="{DFEF6BF9-5919-791A-319A-564B624047D7}"/>
                  </a:ext>
                </a:extLst>
              </p:cNvPr>
              <p:cNvSpPr>
                <a:spLocks noChangeAspect="1"/>
              </p:cNvSpPr>
              <p:nvPr/>
            </p:nvSpPr>
            <p:spPr>
              <a:xfrm flipH="1">
                <a:off x="9631" y="2931"/>
                <a:ext cx="1164" cy="1130"/>
              </a:xfrm>
              <a:prstGeom prst="roundRect">
                <a:avLst/>
              </a:prstGeom>
              <a:solidFill>
                <a:srgbClr val="1D212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en-US" sz="2000" dirty="0">
                    <a:solidFill>
                      <a:schemeClr val="bg1"/>
                    </a:solidFill>
                    <a:latin typeface="Chivo Light"/>
                    <a:ea typeface="思源黑体 CN Heavy" panose="020B0A00000000000000" charset="-122"/>
                    <a:cs typeface="DINCondensedC" panose="02000506020000020004" charset="0"/>
                    <a:sym typeface="+mn-lt"/>
                  </a:rPr>
                  <a:t>10</a:t>
                </a:r>
                <a:endParaRPr lang="en-US" sz="2000" b="1" dirty="0">
                  <a:solidFill>
                    <a:schemeClr val="bg1"/>
                  </a:solidFill>
                  <a:latin typeface="Chivo Light"/>
                  <a:ea typeface="思源黑体 CN Heavy" panose="020B0A00000000000000" charset="-122"/>
                  <a:cs typeface="DINCondensedC" panose="02000506020000020004" charset="0"/>
                  <a:sym typeface="+mn-lt"/>
                </a:endParaRPr>
              </a:p>
            </p:txBody>
          </p:sp>
          <p:sp>
            <p:nvSpPr>
              <p:cNvPr id="58" name="Text Box 7">
                <a:extLst>
                  <a:ext uri="{FF2B5EF4-FFF2-40B4-BE49-F238E27FC236}">
                    <a16:creationId xmlns:a16="http://schemas.microsoft.com/office/drawing/2014/main" xmlns="" id="{BDF1B818-824D-F340-5471-1CCCE8703D57}"/>
                  </a:ext>
                </a:extLst>
              </p:cNvPr>
              <p:cNvSpPr txBox="1">
                <a:spLocks noChangeArrowheads="1"/>
              </p:cNvSpPr>
              <p:nvPr/>
            </p:nvSpPr>
            <p:spPr bwMode="gray">
              <a:xfrm flipH="1">
                <a:off x="5119" y="2794"/>
                <a:ext cx="4292" cy="628"/>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vi-VN" altLang="zh-CN" sz="2000" b="1" dirty="0">
                    <a:solidFill>
                      <a:srgbClr val="1D2129"/>
                    </a:solidFill>
                    <a:latin typeface="Chivo Light"/>
                    <a:ea typeface="思源黑体 CN Bold" panose="020B0800000000000000" charset="-122"/>
                    <a:sym typeface="+mn-ea"/>
                  </a:rPr>
                  <a:t>Mặt nước</a:t>
                </a:r>
                <a:endParaRPr lang="zh-CN" altLang="en-US" sz="2000" b="1" dirty="0">
                  <a:solidFill>
                    <a:srgbClr val="1D2129"/>
                  </a:solidFill>
                  <a:latin typeface="Chivo Light"/>
                  <a:ea typeface="思源黑体 CN Bold" panose="020B0800000000000000" charset="-122"/>
                  <a:cs typeface="+mn-ea"/>
                  <a:sym typeface="+mn-ea"/>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16890" y="554673"/>
            <a:ext cx="10810240" cy="1031240"/>
            <a:chOff x="5299" y="5242"/>
            <a:chExt cx="17024" cy="1624"/>
          </a:xfrm>
        </p:grpSpPr>
        <p:sp>
          <p:nvSpPr>
            <p:cNvPr id="31" name="文本框 30"/>
            <p:cNvSpPr txBox="1"/>
            <p:nvPr/>
          </p:nvSpPr>
          <p:spPr>
            <a:xfrm>
              <a:off x="7121" y="5739"/>
              <a:ext cx="15202" cy="63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000" b="1" dirty="0">
                  <a:solidFill>
                    <a:srgbClr val="232323"/>
                  </a:solidFill>
                  <a:latin typeface="Chivo Light"/>
                  <a:ea typeface="思源黑体 CN Bold" panose="020B0800000000000000" charset="-122"/>
                </a:rPr>
                <a:t>THẨM QUYỀN ĐỊNH GIÁ: TĂNG CƯỜNG PHÂN CÔNG, PHÂN CẤP THEO NGÀNH, LĨNH VỰC</a:t>
              </a:r>
              <a:endParaRPr lang="zh-CN" altLang="en-US" sz="20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47" name="组合 46"/>
          <p:cNvGrpSpPr/>
          <p:nvPr/>
        </p:nvGrpSpPr>
        <p:grpSpPr>
          <a:xfrm>
            <a:off x="1047115" y="1594485"/>
            <a:ext cx="10300970" cy="4495165"/>
            <a:chOff x="1434" y="2578"/>
            <a:chExt cx="16222" cy="7079"/>
          </a:xfrm>
        </p:grpSpPr>
        <p:grpSp>
          <p:nvGrpSpPr>
            <p:cNvPr id="14" name="组合 13"/>
            <p:cNvGrpSpPr/>
            <p:nvPr/>
          </p:nvGrpSpPr>
          <p:grpSpPr>
            <a:xfrm>
              <a:off x="7261" y="3533"/>
              <a:ext cx="4680" cy="4677"/>
              <a:chOff x="7260" y="3763"/>
              <a:chExt cx="4680" cy="4677"/>
            </a:xfrm>
          </p:grpSpPr>
          <p:sp>
            <p:nvSpPr>
              <p:cNvPr id="2" name="Freeform 5"/>
              <p:cNvSpPr/>
              <p:nvPr/>
            </p:nvSpPr>
            <p:spPr bwMode="auto">
              <a:xfrm>
                <a:off x="7260" y="3763"/>
                <a:ext cx="2585" cy="2319"/>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rgbClr val="232323"/>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sp>
            <p:nvSpPr>
              <p:cNvPr id="5" name="Freeform 7"/>
              <p:cNvSpPr/>
              <p:nvPr/>
            </p:nvSpPr>
            <p:spPr bwMode="auto">
              <a:xfrm>
                <a:off x="9621" y="3763"/>
                <a:ext cx="2319" cy="2585"/>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rgbClr val="F7C600"/>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sp>
            <p:nvSpPr>
              <p:cNvPr id="7" name="Freeform 8"/>
              <p:cNvSpPr/>
              <p:nvPr/>
            </p:nvSpPr>
            <p:spPr bwMode="auto">
              <a:xfrm>
                <a:off x="9355" y="6124"/>
                <a:ext cx="2585" cy="2316"/>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rgbClr val="232323"/>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sp>
            <p:nvSpPr>
              <p:cNvPr id="8" name="Freeform 6"/>
              <p:cNvSpPr/>
              <p:nvPr/>
            </p:nvSpPr>
            <p:spPr bwMode="auto">
              <a:xfrm>
                <a:off x="7260" y="5858"/>
                <a:ext cx="2319" cy="2582"/>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rgbClr val="F7C600"/>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grpSp>
            <p:nvGrpSpPr>
              <p:cNvPr id="9" name="组合 8"/>
              <p:cNvGrpSpPr/>
              <p:nvPr/>
            </p:nvGrpSpPr>
            <p:grpSpPr>
              <a:xfrm>
                <a:off x="7557" y="4071"/>
                <a:ext cx="4079" cy="4140"/>
                <a:chOff x="4798756" y="2114937"/>
                <a:chExt cx="2590481" cy="2628914"/>
              </a:xfrm>
            </p:grpSpPr>
            <p:sp>
              <p:nvSpPr>
                <p:cNvPr id="10"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en-US" sz="1600" dirty="0">
                      <a:solidFill>
                        <a:schemeClr val="bg1"/>
                      </a:solidFill>
                      <a:latin typeface="Chivo Light"/>
                      <a:ea typeface="思源黑体 CN Bold" panose="020B0800000000000000" charset="-122"/>
                      <a:cs typeface="+mn-ea"/>
                      <a:sym typeface="+mn-lt"/>
                    </a:rPr>
                    <a:t>01</a:t>
                  </a:r>
                  <a:endParaRPr lang="en-US" altLang="zh-CN" sz="1600" spc="200" dirty="0">
                    <a:solidFill>
                      <a:schemeClr val="bg1"/>
                    </a:solidFill>
                    <a:latin typeface="Chivo Light"/>
                    <a:ea typeface="思源黑体 CN Bold" panose="020B0800000000000000" charset="-122"/>
                    <a:cs typeface="+mn-ea"/>
                    <a:sym typeface="+mn-lt"/>
                  </a:endParaRPr>
                </a:p>
              </p:txBody>
            </p:sp>
            <p:sp>
              <p:nvSpPr>
                <p:cNvPr id="11"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r>
                    <a:rPr lang="en-US" altLang="zh-CN" sz="1600" b="1" dirty="0">
                      <a:solidFill>
                        <a:schemeClr val="bg1"/>
                      </a:solidFill>
                      <a:latin typeface="Chivo Light"/>
                      <a:ea typeface="思源黑体 CN Bold" panose="020B0800000000000000" charset="-122"/>
                      <a:sym typeface="+mn-ea"/>
                    </a:rPr>
                    <a:t>02</a:t>
                  </a:r>
                  <a:endParaRPr lang="en-US" altLang="zh-CN" sz="1600" b="1" spc="200" dirty="0">
                    <a:solidFill>
                      <a:schemeClr val="bg1"/>
                    </a:solidFill>
                    <a:latin typeface="Chivo Light"/>
                    <a:ea typeface="思源黑体 CN Bold" panose="020B0800000000000000" charset="-122"/>
                    <a:cs typeface="+mn-ea"/>
                    <a:sym typeface="+mn-ea"/>
                  </a:endParaRPr>
                </a:p>
              </p:txBody>
            </p:sp>
            <p:sp>
              <p:nvSpPr>
                <p:cNvPr id="12"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r>
                    <a:rPr lang="en-US" altLang="zh-CN" sz="1600" b="1" dirty="0">
                      <a:solidFill>
                        <a:schemeClr val="bg1"/>
                      </a:solidFill>
                      <a:latin typeface="Chivo Light"/>
                      <a:ea typeface="思源黑体 CN Bold" panose="020B0800000000000000" charset="-122"/>
                      <a:sym typeface="+mn-ea"/>
                    </a:rPr>
                    <a:t>03</a:t>
                  </a:r>
                  <a:endParaRPr lang="en-US" altLang="zh-CN" sz="1600" b="1" spc="200" dirty="0">
                    <a:solidFill>
                      <a:schemeClr val="bg1"/>
                    </a:solidFill>
                    <a:latin typeface="Chivo Light"/>
                    <a:ea typeface="思源黑体 CN Bold" panose="020B0800000000000000" charset="-122"/>
                    <a:cs typeface="+mn-ea"/>
                    <a:sym typeface="+mn-ea"/>
                  </a:endParaRPr>
                </a:p>
              </p:txBody>
            </p:sp>
            <p:sp>
              <p:nvSpPr>
                <p:cNvPr id="13"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en-US" sz="1600" dirty="0">
                      <a:solidFill>
                        <a:srgbClr val="1D2129"/>
                      </a:solidFill>
                      <a:latin typeface="Chivo Light"/>
                      <a:ea typeface="思源黑体 CN Bold" panose="020B0800000000000000" charset="-122"/>
                      <a:cs typeface="+mn-ea"/>
                      <a:sym typeface="+mn-lt"/>
                    </a:rPr>
                    <a:t>04</a:t>
                  </a:r>
                  <a:endParaRPr lang="en-US" altLang="zh-CN" sz="1600" spc="200" dirty="0">
                    <a:solidFill>
                      <a:schemeClr val="bg1"/>
                    </a:solidFill>
                    <a:latin typeface="Chivo Light"/>
                    <a:cs typeface="+mn-ea"/>
                    <a:sym typeface="+mn-lt"/>
                  </a:endParaRPr>
                </a:p>
              </p:txBody>
            </p:sp>
          </p:grpSp>
          <p:grpSp>
            <p:nvGrpSpPr>
              <p:cNvPr id="15" name="组合 14"/>
              <p:cNvGrpSpPr/>
              <p:nvPr/>
            </p:nvGrpSpPr>
            <p:grpSpPr>
              <a:xfrm>
                <a:off x="8119" y="4620"/>
                <a:ext cx="2962" cy="2962"/>
                <a:chOff x="5155549" y="2464069"/>
                <a:chExt cx="1880900" cy="1880899"/>
              </a:xfrm>
            </p:grpSpPr>
            <p:sp>
              <p:nvSpPr>
                <p:cNvPr id="16" name="椭圆 15"/>
                <p:cNvSpPr/>
                <p:nvPr/>
              </p:nvSpPr>
              <p:spPr>
                <a:xfrm>
                  <a:off x="5155549" y="2464069"/>
                  <a:ext cx="1880900" cy="1880899"/>
                </a:xfrm>
                <a:prstGeom prst="ellipse">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cs typeface="+mn-ea"/>
                    <a:sym typeface="+mn-lt"/>
                  </a:endParaRPr>
                </a:p>
              </p:txBody>
            </p:sp>
            <p:sp>
              <p:nvSpPr>
                <p:cNvPr id="17" name="矩形 16"/>
                <p:cNvSpPr/>
                <p:nvPr/>
              </p:nvSpPr>
              <p:spPr>
                <a:xfrm>
                  <a:off x="5383523" y="2804345"/>
                  <a:ext cx="1424953" cy="1200348"/>
                </a:xfrm>
                <a:prstGeom prst="rect">
                  <a:avLst/>
                </a:prstGeom>
              </p:spPr>
              <p:txBody>
                <a:bodyPr wrap="square" anchor="ctr">
                  <a:spAutoFit/>
                </a:bodyPr>
                <a:lstStyle/>
                <a:p>
                  <a:pPr algn="ctr"/>
                  <a:r>
                    <a:rPr lang="en-US" altLang="zh-CN" sz="2400" b="1" dirty="0" err="1">
                      <a:solidFill>
                        <a:srgbClr val="232323"/>
                      </a:solidFill>
                      <a:latin typeface="Chivo Light"/>
                      <a:ea typeface="思源黑体 CN Bold" panose="020B0800000000000000" charset="-122"/>
                      <a:sym typeface="+mn-ea"/>
                    </a:rPr>
                    <a:t>Thẩm</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quyền</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định</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giá</a:t>
                  </a:r>
                  <a:endParaRPr lang="zh-CN" altLang="en-US" sz="2400" b="1" dirty="0">
                    <a:solidFill>
                      <a:srgbClr val="232323"/>
                    </a:solidFill>
                    <a:latin typeface="Chivo Light"/>
                    <a:ea typeface="思源黑体 CN Bold" panose="020B0800000000000000" charset="-122"/>
                    <a:cs typeface="+mn-ea"/>
                    <a:sym typeface="+mn-ea"/>
                  </a:endParaRPr>
                </a:p>
              </p:txBody>
            </p:sp>
          </p:grpSp>
        </p:grpSp>
        <p:grpSp>
          <p:nvGrpSpPr>
            <p:cNvPr id="43" name="组合 42"/>
            <p:cNvGrpSpPr/>
            <p:nvPr/>
          </p:nvGrpSpPr>
          <p:grpSpPr>
            <a:xfrm>
              <a:off x="1434" y="2578"/>
              <a:ext cx="16222" cy="7079"/>
              <a:chOff x="1460" y="2760"/>
              <a:chExt cx="16222" cy="7079"/>
            </a:xfrm>
          </p:grpSpPr>
          <p:sp>
            <p:nvSpPr>
              <p:cNvPr id="39" name="文本框 38"/>
              <p:cNvSpPr txBox="1"/>
              <p:nvPr/>
            </p:nvSpPr>
            <p:spPr>
              <a:xfrm>
                <a:off x="11871" y="2760"/>
                <a:ext cx="2592" cy="63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chemeClr val="tx1">
                        <a:lumMod val="65000"/>
                        <a:lumOff val="35000"/>
                      </a:schemeClr>
                    </a:solidFill>
                    <a:latin typeface="Chivo Light"/>
                    <a:cs typeface="+mn-ea"/>
                    <a:sym typeface="+mn-lt"/>
                  </a:rPr>
                  <a:t>BỘ TÀI CHÍNH</a:t>
                </a:r>
                <a:endParaRPr lang="zh-CN" altLang="en-US" sz="2000" b="1" dirty="0">
                  <a:solidFill>
                    <a:schemeClr val="tx1">
                      <a:lumMod val="65000"/>
                      <a:lumOff val="35000"/>
                    </a:schemeClr>
                  </a:solidFill>
                  <a:latin typeface="Chivo Light"/>
                  <a:cs typeface="+mn-ea"/>
                  <a:sym typeface="+mn-lt"/>
                </a:endParaRPr>
              </a:p>
            </p:txBody>
          </p:sp>
          <p:sp>
            <p:nvSpPr>
              <p:cNvPr id="40" name="文本框 39"/>
              <p:cNvSpPr txBox="1"/>
              <p:nvPr/>
            </p:nvSpPr>
            <p:spPr>
              <a:xfrm>
                <a:off x="11871" y="3257"/>
                <a:ext cx="5811" cy="212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ct val="0"/>
                  </a:spcBef>
                </a:pPr>
                <a:r>
                  <a:rPr lang="en-US" altLang="zh-CN" sz="1600" dirty="0">
                    <a:latin typeface="Chivo Light"/>
                    <a:ea typeface="思源黑体 CN Light" panose="020B0300000000000000" charset="-122"/>
                    <a:cs typeface="+mn-ea"/>
                    <a:sym typeface="+mn-lt"/>
                  </a:rPr>
                  <a:t>Đ</a:t>
                </a:r>
                <a:r>
                  <a:rPr lang="vi-VN" altLang="zh-CN" sz="1600" dirty="0">
                    <a:latin typeface="Chivo Light"/>
                    <a:ea typeface="思源黑体 CN Light" panose="020B0300000000000000" charset="-122"/>
                    <a:cs typeface="+mn-ea"/>
                    <a:sym typeface="+mn-lt"/>
                  </a:rPr>
                  <a:t>ịnh giá đối với hàng hóa, dịch vụ thuộc lĩnh vực quản lý; hàng hóa, dịch vụ thuộc nhiều ngành, lĩnh vực quản lý và ảnh hưởng đến ngân sách nhà nước</a:t>
                </a:r>
                <a:endParaRPr lang="en-US" altLang="zh-CN" sz="1600" dirty="0">
                  <a:solidFill>
                    <a:prstClr val="white">
                      <a:lumMod val="50000"/>
                    </a:prstClr>
                  </a:solidFill>
                  <a:latin typeface="Chivo Light"/>
                  <a:cs typeface="+mn-ea"/>
                  <a:sym typeface="+mn-lt"/>
                </a:endParaRPr>
              </a:p>
            </p:txBody>
          </p:sp>
          <p:sp>
            <p:nvSpPr>
              <p:cNvPr id="41" name="文本框 40"/>
              <p:cNvSpPr txBox="1"/>
              <p:nvPr/>
            </p:nvSpPr>
            <p:spPr>
              <a:xfrm>
                <a:off x="11871" y="7726"/>
                <a:ext cx="5238" cy="63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chemeClr val="tx1">
                        <a:lumMod val="65000"/>
                        <a:lumOff val="35000"/>
                      </a:schemeClr>
                    </a:solidFill>
                    <a:latin typeface="Chivo Light"/>
                    <a:cs typeface="+mn-ea"/>
                    <a:sym typeface="+mn-lt"/>
                  </a:rPr>
                  <a:t>ỦY BAN NHÂN DÂN CẤP TỈNH</a:t>
                </a:r>
                <a:endParaRPr lang="zh-CN" altLang="en-US" sz="2000" b="1" dirty="0">
                  <a:solidFill>
                    <a:schemeClr val="tx1">
                      <a:lumMod val="65000"/>
                      <a:lumOff val="35000"/>
                    </a:schemeClr>
                  </a:solidFill>
                  <a:latin typeface="Chivo Light"/>
                  <a:cs typeface="+mn-ea"/>
                  <a:sym typeface="+mn-lt"/>
                </a:endParaRPr>
              </a:p>
            </p:txBody>
          </p:sp>
          <p:sp>
            <p:nvSpPr>
              <p:cNvPr id="42" name="文本框 41"/>
              <p:cNvSpPr txBox="1"/>
              <p:nvPr/>
            </p:nvSpPr>
            <p:spPr>
              <a:xfrm>
                <a:off x="11871" y="8222"/>
                <a:ext cx="5811" cy="161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ct val="0"/>
                  </a:spcBef>
                </a:pPr>
                <a:r>
                  <a:rPr lang="en-US" altLang="zh-CN" sz="1600" dirty="0" err="1">
                    <a:latin typeface="Chivo Light"/>
                    <a:ea typeface="思源黑体 CN Light" panose="020B0300000000000000" charset="-122"/>
                    <a:cs typeface="+mn-ea"/>
                    <a:sym typeface="+mn-lt"/>
                  </a:rPr>
                  <a:t>Định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giá</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đối</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với</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hàng</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hóa</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dịch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vụ</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theo</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thẩm</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quyền</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thuộc</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phạm</a:t>
                </a:r>
                <a:r>
                  <a:rPr lang="en-US" altLang="zh-CN" sz="1600" dirty="0">
                    <a:latin typeface="Chivo Light"/>
                    <a:ea typeface="思源黑体 CN Light" panose="020B0300000000000000" charset="-122"/>
                    <a:cs typeface="+mn-ea"/>
                    <a:sym typeface="+mn-lt"/>
                  </a:rPr>
                  <a:t> vi </a:t>
                </a:r>
                <a:r>
                  <a:rPr lang="en-US" altLang="zh-CN" sz="1600" dirty="0" err="1">
                    <a:latin typeface="Chivo Light"/>
                    <a:ea typeface="思源黑体 CN Light" panose="020B0300000000000000" charset="-122"/>
                    <a:cs typeface="+mn-ea"/>
                    <a:sym typeface="+mn-lt"/>
                  </a:rPr>
                  <a:t>quản</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lý</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theo</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địa</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bàn</a:t>
                </a:r>
                <a:endParaRPr lang="en-US" altLang="zh-CN" sz="1600" dirty="0">
                  <a:solidFill>
                    <a:prstClr val="white">
                      <a:lumMod val="50000"/>
                    </a:prstClr>
                  </a:solidFill>
                  <a:latin typeface="Chivo Light"/>
                  <a:cs typeface="+mn-ea"/>
                  <a:sym typeface="+mn-lt"/>
                </a:endParaRPr>
              </a:p>
            </p:txBody>
          </p:sp>
          <p:sp>
            <p:nvSpPr>
              <p:cNvPr id="44" name="文本框 43"/>
              <p:cNvSpPr txBox="1"/>
              <p:nvPr/>
            </p:nvSpPr>
            <p:spPr>
              <a:xfrm>
                <a:off x="2919" y="2760"/>
                <a:ext cx="4414" cy="63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rgbClr val="232323"/>
                    </a:solidFill>
                    <a:latin typeface="Chivo Light"/>
                    <a:ea typeface="思源黑体 CN Bold" panose="020B0800000000000000" charset="-122"/>
                    <a:sym typeface="+mn-ea"/>
                  </a:rPr>
                  <a:t>THỦ TƯỚNG CHÍNH PHỦ</a:t>
                </a:r>
                <a:endParaRPr lang="zh-CN" altLang="en-US" sz="2000" b="1" dirty="0">
                  <a:solidFill>
                    <a:schemeClr val="tx1">
                      <a:lumMod val="65000"/>
                      <a:lumOff val="35000"/>
                    </a:schemeClr>
                  </a:solidFill>
                  <a:latin typeface="Chivo Light"/>
                  <a:cs typeface="+mn-ea"/>
                  <a:sym typeface="+mn-lt"/>
                </a:endParaRPr>
              </a:p>
            </p:txBody>
          </p:sp>
          <p:sp>
            <p:nvSpPr>
              <p:cNvPr id="45" name="文本框 44"/>
              <p:cNvSpPr txBox="1"/>
              <p:nvPr/>
            </p:nvSpPr>
            <p:spPr>
              <a:xfrm>
                <a:off x="1522" y="3257"/>
                <a:ext cx="5811" cy="161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ct val="0"/>
                  </a:spcBef>
                </a:pPr>
                <a:r>
                  <a:rPr lang="en-US" altLang="zh-CN" sz="1600" dirty="0" err="1">
                    <a:latin typeface="Chivo Light"/>
                    <a:ea typeface="思源黑体 CN Light" panose="020B0300000000000000" charset="-122"/>
                    <a:cs typeface="+mn-ea"/>
                    <a:sym typeface="+mn-lt"/>
                  </a:rPr>
                  <a:t>Định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giá</a:t>
                </a:r>
                <a:r>
                  <a:rPr lang="en-US" altLang="zh-CN" sz="1600" dirty="0">
                    <a:latin typeface="Chivo Light"/>
                    <a:ea typeface="思源黑体 CN Light" panose="020B0300000000000000" charset="-122"/>
                    <a:cs typeface="+mn-ea"/>
                    <a:sym typeface="+mn-lt"/>
                  </a:rPr>
                  <a:t> h</a:t>
                </a:r>
                <a:r>
                  <a:rPr lang="vi-VN" altLang="zh-CN" sz="1600" dirty="0">
                    <a:latin typeface="Chivo Light"/>
                    <a:ea typeface="思源黑体 CN Light" panose="020B0300000000000000" charset="-122"/>
                    <a:cs typeface="+mn-ea"/>
                    <a:sym typeface="+mn-lt"/>
                  </a:rPr>
                  <a:t>àng hóa, dịch vụ đặc biệt quan trọng, có ảnh hưởng lớn đến kinh tế vĩ mô, đời sống người dân</a:t>
                </a:r>
                <a:endParaRPr lang="en-US" altLang="zh-CN" sz="1600" dirty="0">
                  <a:solidFill>
                    <a:prstClr val="white">
                      <a:lumMod val="50000"/>
                    </a:prstClr>
                  </a:solidFill>
                  <a:latin typeface="Chivo Light"/>
                  <a:cs typeface="+mn-ea"/>
                  <a:sym typeface="+mn-lt"/>
                </a:endParaRPr>
              </a:p>
            </p:txBody>
          </p:sp>
          <p:sp>
            <p:nvSpPr>
              <p:cNvPr id="46" name="文本框 45"/>
              <p:cNvSpPr txBox="1"/>
              <p:nvPr/>
            </p:nvSpPr>
            <p:spPr>
              <a:xfrm>
                <a:off x="1975" y="7726"/>
                <a:ext cx="5358" cy="63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rgbClr val="232323"/>
                    </a:solidFill>
                    <a:latin typeface="Chivo Light"/>
                    <a:ea typeface="思源黑体 CN Bold" panose="020B0800000000000000" charset="-122"/>
                    <a:sym typeface="+mn-ea"/>
                  </a:rPr>
                  <a:t>CÁC BỘ, CƠ QUAN NGANG BỘ</a:t>
                </a:r>
                <a:endParaRPr lang="zh-CN" altLang="en-US" sz="2000" b="1" dirty="0">
                  <a:solidFill>
                    <a:schemeClr val="tx1">
                      <a:lumMod val="65000"/>
                      <a:lumOff val="35000"/>
                    </a:schemeClr>
                  </a:solidFill>
                  <a:latin typeface="Chivo Light"/>
                  <a:cs typeface="+mn-ea"/>
                  <a:sym typeface="+mn-lt"/>
                </a:endParaRPr>
              </a:p>
            </p:txBody>
          </p:sp>
          <p:sp>
            <p:nvSpPr>
              <p:cNvPr id="61" name="文本框 60"/>
              <p:cNvSpPr txBox="1"/>
              <p:nvPr/>
            </p:nvSpPr>
            <p:spPr>
              <a:xfrm>
                <a:off x="1460" y="8222"/>
                <a:ext cx="5810" cy="161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ct val="0"/>
                  </a:spcBef>
                </a:pPr>
                <a:r>
                  <a:rPr lang="en-US" altLang="zh-CN" sz="1600" dirty="0" err="1">
                    <a:latin typeface="Chivo Light"/>
                    <a:ea typeface="思源黑体 CN Light" panose="020B0300000000000000" charset="-122"/>
                    <a:cs typeface="+mn-ea"/>
                    <a:sym typeface="+mn-lt"/>
                  </a:rPr>
                  <a:t>Định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giá</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đối</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với</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hàng</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hóa</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dịch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vụ</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thuộc</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lĩnh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vực</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phạm</a:t>
                </a:r>
                <a:r>
                  <a:rPr lang="en-US" altLang="zh-CN" sz="1600" dirty="0">
                    <a:latin typeface="Chivo Light"/>
                    <a:ea typeface="思源黑体 CN Light" panose="020B0300000000000000" charset="-122"/>
                    <a:cs typeface="+mn-ea"/>
                    <a:sym typeface="+mn-lt"/>
                  </a:rPr>
                  <a:t> vi </a:t>
                </a:r>
                <a:r>
                  <a:rPr lang="en-US" altLang="zh-CN" sz="1600" dirty="0" err="1">
                    <a:latin typeface="Chivo Light"/>
                    <a:ea typeface="思源黑体 CN Light" panose="020B0300000000000000" charset="-122"/>
                    <a:cs typeface="+mn-ea"/>
                    <a:sym typeface="+mn-lt"/>
                  </a:rPr>
                  <a:t>chuyên</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ngành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quản</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lý</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theo</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quy</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định</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của</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pháp</a:t>
                </a:r>
                <a:r>
                  <a:rPr lang="en-US" altLang="zh-CN" sz="1600" dirty="0">
                    <a:latin typeface="Chivo Light"/>
                    <a:ea typeface="思源黑体 CN Light" panose="020B0300000000000000" charset="-122"/>
                    <a:cs typeface="+mn-ea"/>
                    <a:sym typeface="+mn-lt"/>
                  </a:rPr>
                  <a:t> </a:t>
                </a:r>
                <a:r>
                  <a:rPr lang="en-US" altLang="zh-CN" sz="1600" dirty="0" err="1">
                    <a:latin typeface="Chivo Light"/>
                    <a:ea typeface="思源黑体 CN Light" panose="020B0300000000000000" charset="-122"/>
                    <a:cs typeface="+mn-ea"/>
                    <a:sym typeface="+mn-lt"/>
                  </a:rPr>
                  <a:t>luật</a:t>
                </a:r>
                <a:endParaRPr lang="en-US" altLang="zh-CN" sz="1600" dirty="0">
                  <a:solidFill>
                    <a:prstClr val="white">
                      <a:lumMod val="50000"/>
                    </a:prstClr>
                  </a:solidFill>
                  <a:latin typeface="Chivo Light"/>
                  <a:cs typeface="+mn-ea"/>
                  <a:sym typeface="+mn-lt"/>
                </a:endParaRPr>
              </a:p>
            </p:txBody>
          </p:sp>
        </p:grpSp>
      </p:grpSp>
    </p:spTree>
    <p:extLst>
      <p:ext uri="{BB962C8B-B14F-4D97-AF65-F5344CB8AC3E}">
        <p14:creationId xmlns:p14="http://schemas.microsoft.com/office/powerpoint/2010/main" val="2081097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89F76725-8764-4DD5-9245-F747FBC2E3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7739" r="27739"/>
          <a:stretch/>
        </p:blipFill>
        <p:spPr>
          <a:xfrm>
            <a:off x="617029" y="0"/>
            <a:ext cx="3895725" cy="6858000"/>
          </a:xfrm>
        </p:spPr>
      </p:pic>
      <p:sp>
        <p:nvSpPr>
          <p:cNvPr id="2" name="Title 1"/>
          <p:cNvSpPr>
            <a:spLocks noGrp="1"/>
          </p:cNvSpPr>
          <p:nvPr>
            <p:ph type="title"/>
          </p:nvPr>
        </p:nvSpPr>
        <p:spPr>
          <a:xfrm>
            <a:off x="4992311" y="406506"/>
            <a:ext cx="7121525" cy="660511"/>
          </a:xfrm>
        </p:spPr>
        <p:txBody>
          <a:bodyPr/>
          <a:lstStyle/>
          <a:p>
            <a:r>
              <a:rPr lang="en-US" sz="2800" b="1" dirty="0">
                <a:solidFill>
                  <a:schemeClr val="tx1"/>
                </a:solidFill>
                <a:latin typeface="Chivo Light"/>
              </a:rPr>
              <a:t>TỒN TẠI, HẠN CHẾ</a:t>
            </a:r>
          </a:p>
        </p:txBody>
      </p:sp>
      <p:sp>
        <p:nvSpPr>
          <p:cNvPr id="10" name="Inhaltsplatzhalter 4">
            <a:extLst>
              <a:ext uri="{FF2B5EF4-FFF2-40B4-BE49-F238E27FC236}">
                <a16:creationId xmlns:a16="http://schemas.microsoft.com/office/drawing/2014/main" xmlns="" id="{14CD01D4-BC5F-434C-84F8-F7C8BA02525E}"/>
              </a:ext>
            </a:extLst>
          </p:cNvPr>
          <p:cNvSpPr txBox="1">
            <a:spLocks/>
          </p:cNvSpPr>
          <p:nvPr/>
        </p:nvSpPr>
        <p:spPr>
          <a:xfrm>
            <a:off x="4992311" y="1665569"/>
            <a:ext cx="7033600" cy="515525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gn="just">
              <a:lnSpc>
                <a:spcPct val="100000"/>
              </a:lnSpc>
              <a:spcBef>
                <a:spcPts val="300"/>
              </a:spcBef>
              <a:spcAft>
                <a:spcPts val="300"/>
              </a:spcAft>
              <a:buAutoNum type="arabicPeriod"/>
            </a:pPr>
            <a:r>
              <a:rPr lang="en-US" sz="2000" b="1" dirty="0">
                <a:solidFill>
                  <a:schemeClr val="tx1"/>
                </a:solidFill>
                <a:latin typeface="Chivo Light"/>
              </a:rPr>
              <a:t>V</a:t>
            </a:r>
            <a:r>
              <a:rPr lang="vi-VN" sz="2000" b="1" kern="1200" dirty="0">
                <a:solidFill>
                  <a:schemeClr val="tx1"/>
                </a:solidFill>
                <a:latin typeface="Chivo Light"/>
              </a:rPr>
              <a:t>iệc phân công, phân cấp thẩm quyền, trách nhiệm định giá còn chưa rõ, thiếu đồng bộ </a:t>
            </a:r>
            <a:endParaRPr lang="en-US" sz="2000" b="1" kern="1200" dirty="0">
              <a:solidFill>
                <a:schemeClr val="tx1"/>
              </a:solidFill>
              <a:latin typeface="Chivo Light"/>
            </a:endParaRPr>
          </a:p>
          <a:p>
            <a:pPr marL="342900" indent="-342900" algn="just">
              <a:lnSpc>
                <a:spcPct val="100000"/>
              </a:lnSpc>
              <a:spcBef>
                <a:spcPts val="300"/>
              </a:spcBef>
              <a:spcAft>
                <a:spcPts val="300"/>
              </a:spcAft>
              <a:buAutoNum type="arabicPeriod"/>
            </a:pPr>
            <a:r>
              <a:rPr lang="en-US" sz="2000" b="1" dirty="0" err="1">
                <a:solidFill>
                  <a:schemeClr val="tx1"/>
                </a:solidFill>
                <a:latin typeface="Chivo Light"/>
              </a:rPr>
              <a:t>C</a:t>
            </a:r>
            <a:r>
              <a:rPr lang="en-US" sz="2000" b="1" kern="1200" dirty="0" err="1">
                <a:solidFill>
                  <a:schemeClr val="tx1"/>
                </a:solidFill>
                <a:latin typeface="Chivo Light"/>
              </a:rPr>
              <a:t>hồng</a:t>
            </a:r>
            <a:r>
              <a:rPr lang="en-US" sz="2000" b="1" kern="1200" dirty="0">
                <a:solidFill>
                  <a:schemeClr val="tx1"/>
                </a:solidFill>
                <a:latin typeface="Chivo Light"/>
              </a:rPr>
              <a:t> </a:t>
            </a:r>
            <a:r>
              <a:rPr lang="en-US" sz="2000" b="1" kern="1200" dirty="0" err="1">
                <a:solidFill>
                  <a:schemeClr val="tx1"/>
                </a:solidFill>
                <a:latin typeface="Chivo Light"/>
              </a:rPr>
              <a:t>chéo</a:t>
            </a:r>
            <a:r>
              <a:rPr lang="en-US" sz="2000" b="1" kern="1200" dirty="0">
                <a:solidFill>
                  <a:schemeClr val="tx1"/>
                </a:solidFill>
                <a:latin typeface="Chivo Light"/>
              </a:rPr>
              <a:t> </a:t>
            </a:r>
            <a:r>
              <a:rPr lang="en-US" sz="2000" b="1" kern="1200" dirty="0" err="1">
                <a:solidFill>
                  <a:schemeClr val="tx1"/>
                </a:solidFill>
                <a:latin typeface="Chivo Light"/>
              </a:rPr>
              <a:t>giữa</a:t>
            </a:r>
            <a:r>
              <a:rPr lang="en-US" sz="2000" b="1" kern="1200" dirty="0">
                <a:solidFill>
                  <a:schemeClr val="tx1"/>
                </a:solidFill>
                <a:latin typeface="Chivo Light"/>
              </a:rPr>
              <a:t> </a:t>
            </a:r>
            <a:r>
              <a:rPr lang="en-US" sz="2000" b="1" kern="1200" dirty="0" err="1">
                <a:solidFill>
                  <a:schemeClr val="tx1"/>
                </a:solidFill>
                <a:latin typeface="Chivo Light"/>
              </a:rPr>
              <a:t>các</a:t>
            </a:r>
            <a:r>
              <a:rPr lang="en-US" sz="2000" b="1" kern="1200" dirty="0">
                <a:solidFill>
                  <a:schemeClr val="tx1"/>
                </a:solidFill>
                <a:latin typeface="Chivo Light"/>
              </a:rPr>
              <a:t> </a:t>
            </a:r>
            <a:r>
              <a:rPr lang="en-US" sz="2000" b="1" kern="1200" dirty="0" err="1">
                <a:solidFill>
                  <a:schemeClr val="tx1"/>
                </a:solidFill>
                <a:latin typeface="Chivo Light"/>
              </a:rPr>
              <a:t>Luật</a:t>
            </a:r>
            <a:r>
              <a:rPr lang="en-US" sz="2000" b="1" kern="1200" dirty="0">
                <a:solidFill>
                  <a:schemeClr val="tx1"/>
                </a:solidFill>
                <a:latin typeface="Chivo Light"/>
              </a:rPr>
              <a:t> </a:t>
            </a:r>
            <a:r>
              <a:rPr lang="en-US" sz="2000" b="1" kern="1200" dirty="0" err="1">
                <a:solidFill>
                  <a:schemeClr val="tx1"/>
                </a:solidFill>
                <a:latin typeface="Chivo Light"/>
              </a:rPr>
              <a:t>chuyên</a:t>
            </a:r>
            <a:r>
              <a:rPr lang="en-US" sz="2000" b="1" kern="1200" dirty="0">
                <a:solidFill>
                  <a:schemeClr val="tx1"/>
                </a:solidFill>
                <a:latin typeface="Chivo Light"/>
              </a:rPr>
              <a:t> </a:t>
            </a:r>
            <a:r>
              <a:rPr lang="en-US" sz="2000" b="1" kern="1200" dirty="0" err="1">
                <a:solidFill>
                  <a:schemeClr val="tx1"/>
                </a:solidFill>
                <a:latin typeface="Chivo Light"/>
              </a:rPr>
              <a:t>ngành</a:t>
            </a:r>
            <a:r>
              <a:rPr lang="en-US" sz="2000" b="1" kern="1200" dirty="0">
                <a:solidFill>
                  <a:schemeClr val="tx1"/>
                </a:solidFill>
                <a:latin typeface="Chivo Light"/>
              </a:rPr>
              <a:t> </a:t>
            </a:r>
            <a:r>
              <a:rPr lang="en-US" sz="2000" b="1" kern="1200" dirty="0" err="1">
                <a:solidFill>
                  <a:schemeClr val="tx1"/>
                </a:solidFill>
                <a:latin typeface="Chivo Light"/>
              </a:rPr>
              <a:t>với</a:t>
            </a:r>
            <a:r>
              <a:rPr lang="en-US" sz="2000" b="1" kern="1200" dirty="0">
                <a:solidFill>
                  <a:schemeClr val="tx1"/>
                </a:solidFill>
                <a:latin typeface="Chivo Light"/>
              </a:rPr>
              <a:t> </a:t>
            </a:r>
            <a:r>
              <a:rPr lang="en-US" sz="2000" b="1" kern="1200" dirty="0" err="1">
                <a:solidFill>
                  <a:schemeClr val="tx1"/>
                </a:solidFill>
                <a:latin typeface="Chivo Light"/>
              </a:rPr>
              <a:t>Luật</a:t>
            </a:r>
            <a:r>
              <a:rPr lang="en-US" sz="2000" b="1" kern="1200" dirty="0">
                <a:solidFill>
                  <a:schemeClr val="tx1"/>
                </a:solidFill>
                <a:latin typeface="Chivo Light"/>
              </a:rPr>
              <a:t> </a:t>
            </a:r>
            <a:r>
              <a:rPr lang="en-US" sz="2000" b="1" kern="1200" dirty="0" err="1">
                <a:solidFill>
                  <a:schemeClr val="tx1"/>
                </a:solidFill>
                <a:latin typeface="Chivo Light"/>
              </a:rPr>
              <a:t>giá</a:t>
            </a:r>
            <a:endParaRPr lang="en-US" sz="2000" b="1" kern="1200" dirty="0">
              <a:solidFill>
                <a:schemeClr val="tx1"/>
              </a:solidFill>
              <a:latin typeface="Chivo Light"/>
            </a:endParaRPr>
          </a:p>
          <a:p>
            <a:pPr marL="342900" indent="-342900" algn="just">
              <a:lnSpc>
                <a:spcPct val="100000"/>
              </a:lnSpc>
              <a:spcBef>
                <a:spcPts val="300"/>
              </a:spcBef>
              <a:spcAft>
                <a:spcPts val="300"/>
              </a:spcAft>
              <a:buAutoNum type="arabicPeriod"/>
            </a:pPr>
            <a:r>
              <a:rPr lang="en-US" sz="2000" b="1" kern="1200" dirty="0" err="1">
                <a:solidFill>
                  <a:schemeClr val="tx1"/>
                </a:solidFill>
                <a:latin typeface="Chivo Light"/>
              </a:rPr>
              <a:t>Các</a:t>
            </a:r>
            <a:r>
              <a:rPr lang="en-US" sz="2000" b="1" kern="1200" dirty="0">
                <a:solidFill>
                  <a:schemeClr val="tx1"/>
                </a:solidFill>
                <a:latin typeface="Chivo Light"/>
              </a:rPr>
              <a:t> </a:t>
            </a:r>
            <a:r>
              <a:rPr lang="en-US" sz="2000" b="1" kern="1200" dirty="0" err="1">
                <a:solidFill>
                  <a:schemeClr val="tx1"/>
                </a:solidFill>
                <a:latin typeface="Chivo Light"/>
              </a:rPr>
              <a:t>quy</a:t>
            </a:r>
            <a:r>
              <a:rPr lang="en-US" sz="2000" b="1" kern="1200" dirty="0">
                <a:solidFill>
                  <a:schemeClr val="tx1"/>
                </a:solidFill>
                <a:latin typeface="Chivo Light"/>
              </a:rPr>
              <a:t> </a:t>
            </a:r>
            <a:r>
              <a:rPr lang="en-US" sz="2000" b="1" kern="1200" dirty="0" err="1">
                <a:solidFill>
                  <a:schemeClr val="tx1"/>
                </a:solidFill>
                <a:latin typeface="Chivo Light"/>
              </a:rPr>
              <a:t>định</a:t>
            </a:r>
            <a:r>
              <a:rPr lang="en-US" sz="2000" b="1" kern="1200" dirty="0">
                <a:solidFill>
                  <a:schemeClr val="tx1"/>
                </a:solidFill>
                <a:latin typeface="Chivo Light"/>
              </a:rPr>
              <a:t> </a:t>
            </a:r>
            <a:r>
              <a:rPr lang="en-US" sz="2000" b="1" kern="1200" dirty="0" err="1">
                <a:solidFill>
                  <a:schemeClr val="tx1"/>
                </a:solidFill>
                <a:latin typeface="Chivo Light"/>
              </a:rPr>
              <a:t>về</a:t>
            </a:r>
            <a:r>
              <a:rPr lang="en-US" sz="2000" b="1" kern="1200" dirty="0">
                <a:solidFill>
                  <a:schemeClr val="tx1"/>
                </a:solidFill>
                <a:latin typeface="Chivo Light"/>
              </a:rPr>
              <a:t> </a:t>
            </a:r>
            <a:r>
              <a:rPr lang="en-US" sz="2000" b="1" kern="1200" dirty="0" err="1">
                <a:solidFill>
                  <a:schemeClr val="tx1"/>
                </a:solidFill>
                <a:latin typeface="Chivo Light"/>
              </a:rPr>
              <a:t>danh</a:t>
            </a:r>
            <a:r>
              <a:rPr lang="en-US" sz="2000" b="1" kern="1200" dirty="0">
                <a:solidFill>
                  <a:schemeClr val="tx1"/>
                </a:solidFill>
                <a:latin typeface="Chivo Light"/>
              </a:rPr>
              <a:t> </a:t>
            </a:r>
            <a:r>
              <a:rPr lang="en-US" sz="2000" b="1" kern="1200" dirty="0" err="1">
                <a:solidFill>
                  <a:schemeClr val="tx1"/>
                </a:solidFill>
                <a:latin typeface="Chivo Light"/>
              </a:rPr>
              <a:t>mục</a:t>
            </a:r>
            <a:r>
              <a:rPr lang="en-US" sz="2000" b="1" kern="1200" dirty="0">
                <a:solidFill>
                  <a:schemeClr val="tx1"/>
                </a:solidFill>
                <a:latin typeface="Chivo Light"/>
              </a:rPr>
              <a:t> </a:t>
            </a:r>
            <a:r>
              <a:rPr lang="en-US" sz="2000" b="1" kern="1200" dirty="0" err="1">
                <a:solidFill>
                  <a:schemeClr val="tx1"/>
                </a:solidFill>
                <a:latin typeface="Chivo Light"/>
              </a:rPr>
              <a:t>hàng</a:t>
            </a:r>
            <a:r>
              <a:rPr lang="en-US" sz="2000" b="1" kern="1200" dirty="0">
                <a:solidFill>
                  <a:schemeClr val="tx1"/>
                </a:solidFill>
                <a:latin typeface="Chivo Light"/>
              </a:rPr>
              <a:t> </a:t>
            </a:r>
            <a:r>
              <a:rPr lang="en-US" sz="2000" b="1" kern="1200" dirty="0" err="1">
                <a:solidFill>
                  <a:schemeClr val="tx1"/>
                </a:solidFill>
                <a:latin typeface="Chivo Light"/>
              </a:rPr>
              <a:t>hóa</a:t>
            </a:r>
            <a:r>
              <a:rPr lang="en-US" sz="2000" b="1" kern="1200" dirty="0">
                <a:solidFill>
                  <a:schemeClr val="tx1"/>
                </a:solidFill>
                <a:latin typeface="Chivo Light"/>
              </a:rPr>
              <a:t>, </a:t>
            </a:r>
            <a:r>
              <a:rPr lang="en-US" sz="2000" b="1" kern="1200" dirty="0" err="1">
                <a:solidFill>
                  <a:schemeClr val="tx1"/>
                </a:solidFill>
                <a:latin typeface="Chivo Light"/>
              </a:rPr>
              <a:t>dịch</a:t>
            </a:r>
            <a:r>
              <a:rPr lang="en-US" sz="2000" b="1" kern="1200" dirty="0">
                <a:solidFill>
                  <a:schemeClr val="tx1"/>
                </a:solidFill>
                <a:latin typeface="Chivo Light"/>
              </a:rPr>
              <a:t> </a:t>
            </a:r>
            <a:r>
              <a:rPr lang="en-US" sz="2000" b="1" kern="1200" dirty="0" err="1">
                <a:solidFill>
                  <a:schemeClr val="tx1"/>
                </a:solidFill>
                <a:latin typeface="Chivo Light"/>
              </a:rPr>
              <a:t>vụ</a:t>
            </a:r>
            <a:r>
              <a:rPr lang="en-US" sz="2000" b="1" kern="1200" dirty="0">
                <a:solidFill>
                  <a:schemeClr val="tx1"/>
                </a:solidFill>
                <a:latin typeface="Chivo Light"/>
              </a:rPr>
              <a:t> </a:t>
            </a:r>
            <a:r>
              <a:rPr lang="en-US" sz="2000" b="1" kern="1200" dirty="0" err="1">
                <a:solidFill>
                  <a:schemeClr val="tx1"/>
                </a:solidFill>
                <a:latin typeface="Chivo Light"/>
              </a:rPr>
              <a:t>bình</a:t>
            </a:r>
            <a:r>
              <a:rPr lang="en-US" sz="2000" b="1" kern="1200" dirty="0">
                <a:solidFill>
                  <a:schemeClr val="tx1"/>
                </a:solidFill>
                <a:latin typeface="Chivo Light"/>
              </a:rPr>
              <a:t> </a:t>
            </a:r>
            <a:r>
              <a:rPr lang="en-US" sz="2000" b="1" kern="1200" dirty="0" err="1">
                <a:solidFill>
                  <a:schemeClr val="tx1"/>
                </a:solidFill>
                <a:latin typeface="Chivo Light"/>
              </a:rPr>
              <a:t>ổn</a:t>
            </a:r>
            <a:r>
              <a:rPr lang="en-US" sz="2000" b="1" kern="1200" dirty="0">
                <a:solidFill>
                  <a:schemeClr val="tx1"/>
                </a:solidFill>
                <a:latin typeface="Chivo Light"/>
              </a:rPr>
              <a:t> </a:t>
            </a:r>
            <a:r>
              <a:rPr lang="en-US" sz="2000" b="1" kern="1200" dirty="0" err="1">
                <a:solidFill>
                  <a:schemeClr val="tx1"/>
                </a:solidFill>
                <a:latin typeface="Chivo Light"/>
              </a:rPr>
              <a:t>giá</a:t>
            </a:r>
            <a:r>
              <a:rPr lang="en-US" sz="2000" b="1" kern="1200" dirty="0">
                <a:solidFill>
                  <a:schemeClr val="tx1"/>
                </a:solidFill>
                <a:latin typeface="Chivo Light"/>
              </a:rPr>
              <a:t> </a:t>
            </a:r>
            <a:r>
              <a:rPr lang="en-US" sz="2000" b="1" kern="1200" dirty="0" err="1">
                <a:solidFill>
                  <a:schemeClr val="tx1"/>
                </a:solidFill>
                <a:latin typeface="Chivo Light"/>
              </a:rPr>
              <a:t>chưa</a:t>
            </a:r>
            <a:r>
              <a:rPr lang="en-US" sz="2000" b="1" kern="1200" dirty="0">
                <a:solidFill>
                  <a:schemeClr val="tx1"/>
                </a:solidFill>
                <a:latin typeface="Chivo Light"/>
              </a:rPr>
              <a:t> </a:t>
            </a:r>
            <a:r>
              <a:rPr lang="en-US" sz="2000" b="1" kern="1200" dirty="0" err="1">
                <a:solidFill>
                  <a:schemeClr val="tx1"/>
                </a:solidFill>
                <a:latin typeface="Chivo Light"/>
              </a:rPr>
              <a:t>linh</a:t>
            </a:r>
            <a:r>
              <a:rPr lang="en-US" sz="2000" b="1" kern="1200" dirty="0">
                <a:solidFill>
                  <a:schemeClr val="tx1"/>
                </a:solidFill>
                <a:latin typeface="Chivo Light"/>
              </a:rPr>
              <a:t> </a:t>
            </a:r>
            <a:r>
              <a:rPr lang="en-US" sz="2000" b="1" kern="1200" dirty="0" err="1">
                <a:solidFill>
                  <a:schemeClr val="tx1"/>
                </a:solidFill>
                <a:latin typeface="Chivo Light"/>
              </a:rPr>
              <a:t>hoạt</a:t>
            </a:r>
            <a:r>
              <a:rPr lang="en-US" sz="2000" b="1" kern="1200" dirty="0">
                <a:solidFill>
                  <a:schemeClr val="tx1"/>
                </a:solidFill>
                <a:latin typeface="Chivo Light"/>
              </a:rPr>
              <a:t>, </a:t>
            </a:r>
            <a:r>
              <a:rPr lang="en-US" sz="2000" b="1" kern="1200" dirty="0" err="1">
                <a:solidFill>
                  <a:schemeClr val="tx1"/>
                </a:solidFill>
                <a:latin typeface="Chivo Light"/>
              </a:rPr>
              <a:t>đáp</a:t>
            </a:r>
            <a:r>
              <a:rPr lang="en-US" sz="2000" b="1" kern="1200" dirty="0">
                <a:solidFill>
                  <a:schemeClr val="tx1"/>
                </a:solidFill>
                <a:latin typeface="Chivo Light"/>
              </a:rPr>
              <a:t> </a:t>
            </a:r>
            <a:r>
              <a:rPr lang="en-US" sz="2000" b="1" kern="1200" dirty="0" err="1">
                <a:solidFill>
                  <a:schemeClr val="tx1"/>
                </a:solidFill>
                <a:latin typeface="Chivo Light"/>
              </a:rPr>
              <a:t>ứng</a:t>
            </a:r>
            <a:r>
              <a:rPr lang="en-US" sz="2000" b="1" kern="1200" dirty="0">
                <a:solidFill>
                  <a:schemeClr val="tx1"/>
                </a:solidFill>
                <a:latin typeface="Chivo Light"/>
              </a:rPr>
              <a:t> </a:t>
            </a:r>
            <a:r>
              <a:rPr lang="en-US" sz="2000" b="1" kern="1200" dirty="0" err="1">
                <a:solidFill>
                  <a:schemeClr val="tx1"/>
                </a:solidFill>
                <a:latin typeface="Chivo Light"/>
              </a:rPr>
              <a:t>thực</a:t>
            </a:r>
            <a:r>
              <a:rPr lang="en-US" sz="2000" b="1" kern="1200" dirty="0">
                <a:solidFill>
                  <a:schemeClr val="tx1"/>
                </a:solidFill>
                <a:latin typeface="Chivo Light"/>
              </a:rPr>
              <a:t> </a:t>
            </a:r>
            <a:r>
              <a:rPr lang="en-US" sz="2000" b="1" kern="1200" dirty="0" err="1">
                <a:solidFill>
                  <a:schemeClr val="tx1"/>
                </a:solidFill>
                <a:latin typeface="Chivo Light"/>
              </a:rPr>
              <a:t>tiễn</a:t>
            </a:r>
            <a:endParaRPr lang="en-US" sz="2000" b="1" kern="1200" dirty="0">
              <a:solidFill>
                <a:schemeClr val="tx1"/>
              </a:solidFill>
              <a:latin typeface="Chivo Light"/>
            </a:endParaRPr>
          </a:p>
          <a:p>
            <a:pPr marL="342900" indent="-342900" algn="just">
              <a:lnSpc>
                <a:spcPct val="100000"/>
              </a:lnSpc>
              <a:spcBef>
                <a:spcPts val="300"/>
              </a:spcBef>
              <a:spcAft>
                <a:spcPts val="300"/>
              </a:spcAft>
              <a:buAutoNum type="arabicPeriod"/>
            </a:pPr>
            <a:r>
              <a:rPr lang="en-US" sz="2000" b="1" kern="1200" dirty="0">
                <a:solidFill>
                  <a:schemeClr val="tx1"/>
                </a:solidFill>
                <a:latin typeface="Chivo Light"/>
              </a:rPr>
              <a:t>C</a:t>
            </a:r>
            <a:r>
              <a:rPr lang="vi-VN" sz="2000" b="1" kern="1200" dirty="0">
                <a:solidFill>
                  <a:schemeClr val="tx1"/>
                </a:solidFill>
                <a:latin typeface="Chivo Light"/>
              </a:rPr>
              <a:t>ác biện pháp điều tiết giá như hiệp thương giá, kê khai giá</a:t>
            </a:r>
            <a:r>
              <a:rPr lang="en-US" sz="2000" b="1" kern="1200" dirty="0">
                <a:solidFill>
                  <a:schemeClr val="tx1"/>
                </a:solidFill>
                <a:latin typeface="Chivo Light"/>
              </a:rPr>
              <a:t> </a:t>
            </a:r>
            <a:r>
              <a:rPr lang="en-US" sz="2000" b="1" kern="1200" dirty="0" err="1">
                <a:solidFill>
                  <a:schemeClr val="tx1"/>
                </a:solidFill>
                <a:latin typeface="Chivo Light"/>
              </a:rPr>
              <a:t>còn</a:t>
            </a:r>
            <a:r>
              <a:rPr lang="en-US" sz="2000" b="1" kern="1200" dirty="0">
                <a:solidFill>
                  <a:schemeClr val="tx1"/>
                </a:solidFill>
                <a:latin typeface="Chivo Light"/>
              </a:rPr>
              <a:t> </a:t>
            </a:r>
            <a:r>
              <a:rPr lang="en-US" sz="2000" b="1" kern="1200" dirty="0" err="1">
                <a:solidFill>
                  <a:schemeClr val="tx1"/>
                </a:solidFill>
                <a:latin typeface="Chivo Light"/>
              </a:rPr>
              <a:t>hạn</a:t>
            </a:r>
            <a:r>
              <a:rPr lang="en-US" sz="2000" b="1" kern="1200" dirty="0">
                <a:solidFill>
                  <a:schemeClr val="tx1"/>
                </a:solidFill>
                <a:latin typeface="Chivo Light"/>
              </a:rPr>
              <a:t> </a:t>
            </a:r>
            <a:r>
              <a:rPr lang="en-US" sz="2000" b="1" kern="1200" dirty="0" err="1">
                <a:solidFill>
                  <a:schemeClr val="tx1"/>
                </a:solidFill>
                <a:latin typeface="Chivo Light"/>
              </a:rPr>
              <a:t>chế</a:t>
            </a:r>
            <a:r>
              <a:rPr lang="en-US" sz="2000" b="1" kern="1200" dirty="0">
                <a:solidFill>
                  <a:schemeClr val="tx1"/>
                </a:solidFill>
                <a:latin typeface="Chivo Light"/>
              </a:rPr>
              <a:t> </a:t>
            </a:r>
            <a:r>
              <a:rPr lang="en-US" sz="2000" b="1" kern="1200" dirty="0" err="1">
                <a:solidFill>
                  <a:schemeClr val="tx1"/>
                </a:solidFill>
                <a:latin typeface="Chivo Light"/>
              </a:rPr>
              <a:t>về</a:t>
            </a:r>
            <a:r>
              <a:rPr lang="en-US" sz="2000" b="1" kern="1200" dirty="0">
                <a:solidFill>
                  <a:schemeClr val="tx1"/>
                </a:solidFill>
                <a:latin typeface="Chivo Light"/>
              </a:rPr>
              <a:t> </a:t>
            </a:r>
            <a:r>
              <a:rPr lang="en-US" sz="2000" b="1" kern="1200" dirty="0" err="1">
                <a:solidFill>
                  <a:schemeClr val="tx1"/>
                </a:solidFill>
                <a:latin typeface="Chivo Light"/>
              </a:rPr>
              <a:t>phạm</a:t>
            </a:r>
            <a:r>
              <a:rPr lang="en-US" sz="2000" b="1" kern="1200" dirty="0">
                <a:solidFill>
                  <a:schemeClr val="tx1"/>
                </a:solidFill>
                <a:latin typeface="Chivo Light"/>
              </a:rPr>
              <a:t> vi </a:t>
            </a:r>
            <a:r>
              <a:rPr lang="en-US" sz="2000" b="1" kern="1200" dirty="0" err="1">
                <a:solidFill>
                  <a:schemeClr val="tx1"/>
                </a:solidFill>
                <a:latin typeface="Chivo Light"/>
              </a:rPr>
              <a:t>áp</a:t>
            </a:r>
            <a:r>
              <a:rPr lang="en-US" sz="2000" b="1" kern="1200" dirty="0">
                <a:solidFill>
                  <a:schemeClr val="tx1"/>
                </a:solidFill>
                <a:latin typeface="Chivo Light"/>
              </a:rPr>
              <a:t> </a:t>
            </a:r>
            <a:r>
              <a:rPr lang="en-US" sz="2000" b="1" kern="1200" dirty="0" err="1">
                <a:solidFill>
                  <a:schemeClr val="tx1"/>
                </a:solidFill>
                <a:latin typeface="Chivo Light"/>
              </a:rPr>
              <a:t>dụng</a:t>
            </a:r>
            <a:endParaRPr lang="en-US" sz="2000" b="1" kern="1200" dirty="0">
              <a:solidFill>
                <a:schemeClr val="tx1"/>
              </a:solidFill>
              <a:latin typeface="Chivo Light"/>
            </a:endParaRPr>
          </a:p>
          <a:p>
            <a:pPr marL="342900" indent="-342900" algn="just">
              <a:lnSpc>
                <a:spcPct val="100000"/>
              </a:lnSpc>
              <a:spcBef>
                <a:spcPts val="300"/>
              </a:spcBef>
              <a:spcAft>
                <a:spcPts val="300"/>
              </a:spcAft>
              <a:buAutoNum type="arabicPeriod"/>
            </a:pPr>
            <a:r>
              <a:rPr lang="en-US" sz="2000" b="1" dirty="0">
                <a:solidFill>
                  <a:schemeClr val="tx1"/>
                </a:solidFill>
                <a:latin typeface="Chivo Light"/>
              </a:rPr>
              <a:t>C</a:t>
            </a:r>
            <a:r>
              <a:rPr lang="vi-VN" sz="2000" b="1" dirty="0">
                <a:solidFill>
                  <a:schemeClr val="tx1"/>
                </a:solidFill>
                <a:latin typeface="Chivo Light"/>
              </a:rPr>
              <a:t>ông tác tổng hợp, phân tích, dự báo giá cả thị trường chưa có quy định cụ thể </a:t>
            </a:r>
            <a:r>
              <a:rPr lang="en-US" sz="2000" b="1" dirty="0" err="1">
                <a:solidFill>
                  <a:schemeClr val="tx1"/>
                </a:solidFill>
                <a:latin typeface="Chivo Light"/>
              </a:rPr>
              <a:t>về</a:t>
            </a:r>
            <a:r>
              <a:rPr lang="en-US" sz="2000" b="1" dirty="0">
                <a:solidFill>
                  <a:schemeClr val="tx1"/>
                </a:solidFill>
                <a:latin typeface="Chivo Light"/>
              </a:rPr>
              <a:t> </a:t>
            </a:r>
            <a:r>
              <a:rPr lang="en-US" sz="2000" b="1" dirty="0" err="1">
                <a:solidFill>
                  <a:schemeClr val="tx1"/>
                </a:solidFill>
                <a:latin typeface="Chivo Light"/>
              </a:rPr>
              <a:t>cơ</a:t>
            </a:r>
            <a:r>
              <a:rPr lang="en-US" sz="2000" b="1" dirty="0">
                <a:solidFill>
                  <a:schemeClr val="tx1"/>
                </a:solidFill>
                <a:latin typeface="Chivo Light"/>
              </a:rPr>
              <a:t> </a:t>
            </a:r>
            <a:r>
              <a:rPr lang="en-US" sz="2000" b="1" dirty="0" err="1">
                <a:solidFill>
                  <a:schemeClr val="tx1"/>
                </a:solidFill>
                <a:latin typeface="Chivo Light"/>
              </a:rPr>
              <a:t>sở</a:t>
            </a:r>
            <a:r>
              <a:rPr lang="en-US" sz="2000" b="1" dirty="0">
                <a:solidFill>
                  <a:schemeClr val="tx1"/>
                </a:solidFill>
                <a:latin typeface="Chivo Light"/>
              </a:rPr>
              <a:t> </a:t>
            </a:r>
            <a:r>
              <a:rPr lang="en-US" sz="2000" b="1" dirty="0" err="1">
                <a:solidFill>
                  <a:schemeClr val="tx1"/>
                </a:solidFill>
                <a:latin typeface="Chivo Light"/>
              </a:rPr>
              <a:t>pháp</a:t>
            </a:r>
            <a:r>
              <a:rPr lang="en-US" sz="2000" b="1" dirty="0">
                <a:solidFill>
                  <a:schemeClr val="tx1"/>
                </a:solidFill>
                <a:latin typeface="Chivo Light"/>
              </a:rPr>
              <a:t> </a:t>
            </a:r>
            <a:r>
              <a:rPr lang="en-US" sz="2000" b="1" dirty="0" err="1">
                <a:solidFill>
                  <a:schemeClr val="tx1"/>
                </a:solidFill>
                <a:latin typeface="Chivo Light"/>
              </a:rPr>
              <a:t>lý</a:t>
            </a:r>
            <a:endParaRPr lang="en-US" sz="2000" b="1" dirty="0">
              <a:solidFill>
                <a:schemeClr val="tx1"/>
              </a:solidFill>
              <a:latin typeface="Chivo Light"/>
            </a:endParaRPr>
          </a:p>
          <a:p>
            <a:pPr marL="342900" indent="-342900" algn="just">
              <a:lnSpc>
                <a:spcPct val="100000"/>
              </a:lnSpc>
              <a:spcBef>
                <a:spcPts val="300"/>
              </a:spcBef>
              <a:spcAft>
                <a:spcPts val="300"/>
              </a:spcAft>
              <a:buAutoNum type="arabicPeriod"/>
            </a:pPr>
            <a:r>
              <a:rPr lang="en-US" sz="2000" b="1" dirty="0" err="1">
                <a:solidFill>
                  <a:schemeClr val="tx1"/>
                </a:solidFill>
                <a:latin typeface="Chivo Light"/>
              </a:rPr>
              <a:t>Ngành</a:t>
            </a:r>
            <a:r>
              <a:rPr lang="en-US" sz="2000" b="1" dirty="0">
                <a:solidFill>
                  <a:schemeClr val="tx1"/>
                </a:solidFill>
                <a:latin typeface="Chivo Light"/>
              </a:rPr>
              <a:t> </a:t>
            </a:r>
            <a:r>
              <a:rPr lang="en-US" sz="2000" b="1" dirty="0" err="1">
                <a:solidFill>
                  <a:schemeClr val="tx1"/>
                </a:solidFill>
                <a:latin typeface="Chivo Light"/>
              </a:rPr>
              <a:t>nghề</a:t>
            </a:r>
            <a:r>
              <a:rPr lang="en-US" sz="2000" b="1" dirty="0">
                <a:solidFill>
                  <a:schemeClr val="tx1"/>
                </a:solidFill>
                <a:latin typeface="Chivo Light"/>
              </a:rPr>
              <a:t> </a:t>
            </a:r>
            <a:r>
              <a:rPr lang="en-US" sz="2000" b="1" dirty="0" err="1">
                <a:solidFill>
                  <a:schemeClr val="tx1"/>
                </a:solidFill>
                <a:latin typeface="Chivo Light"/>
              </a:rPr>
              <a:t>thẩm</a:t>
            </a:r>
            <a:r>
              <a:rPr lang="en-US" sz="2000" b="1" dirty="0">
                <a:solidFill>
                  <a:schemeClr val="tx1"/>
                </a:solidFill>
                <a:latin typeface="Chivo Light"/>
              </a:rPr>
              <a:t> </a:t>
            </a:r>
            <a:r>
              <a:rPr lang="en-US" sz="2000" b="1" dirty="0" err="1">
                <a:solidFill>
                  <a:schemeClr val="tx1"/>
                </a:solidFill>
                <a:latin typeface="Chivo Light"/>
              </a:rPr>
              <a:t>định</a:t>
            </a:r>
            <a:r>
              <a:rPr lang="en-US" sz="2000" b="1" dirty="0">
                <a:solidFill>
                  <a:schemeClr val="tx1"/>
                </a:solidFill>
                <a:latin typeface="Chivo Light"/>
              </a:rPr>
              <a:t> </a:t>
            </a:r>
            <a:r>
              <a:rPr lang="en-US" sz="2000" b="1" dirty="0" err="1">
                <a:solidFill>
                  <a:schemeClr val="tx1"/>
                </a:solidFill>
                <a:latin typeface="Chivo Light"/>
              </a:rPr>
              <a:t>giá</a:t>
            </a:r>
            <a:r>
              <a:rPr lang="en-US" sz="2000" b="1" dirty="0">
                <a:solidFill>
                  <a:schemeClr val="tx1"/>
                </a:solidFill>
                <a:latin typeface="Chivo Light"/>
              </a:rPr>
              <a:t> </a:t>
            </a:r>
            <a:r>
              <a:rPr lang="en-US" sz="2000" b="1" dirty="0" err="1">
                <a:solidFill>
                  <a:schemeClr val="tx1"/>
                </a:solidFill>
                <a:latin typeface="Chivo Light"/>
              </a:rPr>
              <a:t>phát</a:t>
            </a:r>
            <a:r>
              <a:rPr lang="en-US" sz="2000" b="1" dirty="0">
                <a:solidFill>
                  <a:schemeClr val="tx1"/>
                </a:solidFill>
                <a:latin typeface="Chivo Light"/>
              </a:rPr>
              <a:t> </a:t>
            </a:r>
            <a:r>
              <a:rPr lang="en-US" sz="2000" b="1" dirty="0" err="1">
                <a:solidFill>
                  <a:schemeClr val="tx1"/>
                </a:solidFill>
                <a:latin typeface="Chivo Light"/>
              </a:rPr>
              <a:t>triển</a:t>
            </a:r>
            <a:r>
              <a:rPr lang="en-US" sz="2000" b="1" dirty="0">
                <a:solidFill>
                  <a:schemeClr val="tx1"/>
                </a:solidFill>
                <a:latin typeface="Chivo Light"/>
              </a:rPr>
              <a:t> </a:t>
            </a:r>
            <a:r>
              <a:rPr lang="en-US" sz="2000" b="1" dirty="0" err="1">
                <a:solidFill>
                  <a:schemeClr val="tx1"/>
                </a:solidFill>
                <a:latin typeface="Chivo Light"/>
              </a:rPr>
              <a:t>nóng</a:t>
            </a:r>
            <a:r>
              <a:rPr lang="en-US" sz="2000" b="1" dirty="0">
                <a:solidFill>
                  <a:schemeClr val="tx1"/>
                </a:solidFill>
                <a:latin typeface="Chivo Light"/>
              </a:rPr>
              <a:t>, </a:t>
            </a:r>
            <a:r>
              <a:rPr lang="en-US" sz="2000" b="1" dirty="0" err="1">
                <a:solidFill>
                  <a:schemeClr val="tx1"/>
                </a:solidFill>
                <a:latin typeface="Chivo Light"/>
              </a:rPr>
              <a:t>một</a:t>
            </a:r>
            <a:r>
              <a:rPr lang="en-US" sz="2000" b="1" dirty="0">
                <a:solidFill>
                  <a:schemeClr val="tx1"/>
                </a:solidFill>
                <a:latin typeface="Chivo Light"/>
              </a:rPr>
              <a:t> </a:t>
            </a:r>
            <a:r>
              <a:rPr lang="en-US" sz="2000" b="1" dirty="0" err="1">
                <a:solidFill>
                  <a:schemeClr val="tx1"/>
                </a:solidFill>
                <a:latin typeface="Chivo Light"/>
              </a:rPr>
              <a:t>số</a:t>
            </a:r>
            <a:r>
              <a:rPr lang="en-US" sz="2000" b="1" dirty="0">
                <a:solidFill>
                  <a:schemeClr val="tx1"/>
                </a:solidFill>
                <a:latin typeface="Chivo Light"/>
              </a:rPr>
              <a:t> </a:t>
            </a:r>
            <a:r>
              <a:rPr lang="en-US" sz="2000" b="1" dirty="0" err="1">
                <a:solidFill>
                  <a:schemeClr val="tx1"/>
                </a:solidFill>
                <a:latin typeface="Chivo Light"/>
              </a:rPr>
              <a:t>doanh</a:t>
            </a:r>
            <a:r>
              <a:rPr lang="en-US" sz="2000" b="1" dirty="0">
                <a:solidFill>
                  <a:schemeClr val="tx1"/>
                </a:solidFill>
                <a:latin typeface="Chivo Light"/>
              </a:rPr>
              <a:t> </a:t>
            </a:r>
            <a:r>
              <a:rPr lang="en-US" sz="2000" b="1" dirty="0" err="1">
                <a:solidFill>
                  <a:schemeClr val="tx1"/>
                </a:solidFill>
                <a:latin typeface="Chivo Light"/>
              </a:rPr>
              <a:t>nghiệp</a:t>
            </a:r>
            <a:r>
              <a:rPr lang="en-US" sz="2000" b="1" dirty="0">
                <a:solidFill>
                  <a:schemeClr val="tx1"/>
                </a:solidFill>
                <a:latin typeface="Chivo Light"/>
              </a:rPr>
              <a:t> </a:t>
            </a:r>
            <a:r>
              <a:rPr lang="en-US" sz="2000" b="1" dirty="0" err="1">
                <a:solidFill>
                  <a:schemeClr val="tx1"/>
                </a:solidFill>
                <a:latin typeface="Chivo Light"/>
              </a:rPr>
              <a:t>và</a:t>
            </a:r>
            <a:r>
              <a:rPr lang="en-US" sz="2000" b="1" dirty="0">
                <a:solidFill>
                  <a:schemeClr val="tx1"/>
                </a:solidFill>
                <a:latin typeface="Chivo Light"/>
              </a:rPr>
              <a:t> </a:t>
            </a:r>
            <a:r>
              <a:rPr lang="en-US" sz="2000" b="1" dirty="0" err="1">
                <a:solidFill>
                  <a:schemeClr val="tx1"/>
                </a:solidFill>
                <a:latin typeface="Chivo Light"/>
              </a:rPr>
              <a:t>thẩm</a:t>
            </a:r>
            <a:r>
              <a:rPr lang="en-US" sz="2000" b="1" dirty="0">
                <a:solidFill>
                  <a:schemeClr val="tx1"/>
                </a:solidFill>
                <a:latin typeface="Chivo Light"/>
              </a:rPr>
              <a:t> </a:t>
            </a:r>
            <a:r>
              <a:rPr lang="en-US" sz="2000" b="1" dirty="0" err="1">
                <a:solidFill>
                  <a:schemeClr val="tx1"/>
                </a:solidFill>
                <a:latin typeface="Chivo Light"/>
              </a:rPr>
              <a:t>định</a:t>
            </a:r>
            <a:r>
              <a:rPr lang="en-US" sz="2000" b="1" dirty="0">
                <a:solidFill>
                  <a:schemeClr val="tx1"/>
                </a:solidFill>
                <a:latin typeface="Chivo Light"/>
              </a:rPr>
              <a:t> </a:t>
            </a:r>
            <a:r>
              <a:rPr lang="en-US" sz="2000" b="1" dirty="0" err="1">
                <a:solidFill>
                  <a:schemeClr val="tx1"/>
                </a:solidFill>
                <a:latin typeface="Chivo Light"/>
              </a:rPr>
              <a:t>viên</a:t>
            </a:r>
            <a:r>
              <a:rPr lang="en-US" sz="2000" b="1" dirty="0">
                <a:solidFill>
                  <a:schemeClr val="tx1"/>
                </a:solidFill>
                <a:latin typeface="Chivo Light"/>
              </a:rPr>
              <a:t> </a:t>
            </a:r>
            <a:r>
              <a:rPr lang="en-US" sz="2000" b="1" dirty="0" err="1">
                <a:solidFill>
                  <a:schemeClr val="tx1"/>
                </a:solidFill>
                <a:latin typeface="Chivo Light"/>
              </a:rPr>
              <a:t>về</a:t>
            </a:r>
            <a:r>
              <a:rPr lang="en-US" sz="2000" b="1" dirty="0">
                <a:solidFill>
                  <a:schemeClr val="tx1"/>
                </a:solidFill>
                <a:latin typeface="Chivo Light"/>
              </a:rPr>
              <a:t> </a:t>
            </a:r>
            <a:r>
              <a:rPr lang="en-US" sz="2000" b="1" dirty="0" err="1">
                <a:solidFill>
                  <a:schemeClr val="tx1"/>
                </a:solidFill>
                <a:latin typeface="Chivo Light"/>
              </a:rPr>
              <a:t>giá</a:t>
            </a:r>
            <a:r>
              <a:rPr lang="en-US" sz="2000" b="1" dirty="0">
                <a:solidFill>
                  <a:schemeClr val="tx1"/>
                </a:solidFill>
                <a:latin typeface="Chivo Light"/>
              </a:rPr>
              <a:t> </a:t>
            </a:r>
            <a:r>
              <a:rPr lang="en-US" sz="2000" b="1" dirty="0" err="1">
                <a:solidFill>
                  <a:schemeClr val="tx1"/>
                </a:solidFill>
                <a:latin typeface="Chivo Light"/>
              </a:rPr>
              <a:t>đã</a:t>
            </a:r>
            <a:r>
              <a:rPr lang="en-US" sz="2000" b="1" dirty="0">
                <a:solidFill>
                  <a:schemeClr val="tx1"/>
                </a:solidFill>
                <a:latin typeface="Chivo Light"/>
              </a:rPr>
              <a:t> </a:t>
            </a:r>
            <a:r>
              <a:rPr lang="en-US" sz="2000" b="1" dirty="0" err="1">
                <a:solidFill>
                  <a:schemeClr val="tx1"/>
                </a:solidFill>
                <a:latin typeface="Chivo Light"/>
              </a:rPr>
              <a:t>có</a:t>
            </a:r>
            <a:r>
              <a:rPr lang="en-US" sz="2000" b="1" dirty="0">
                <a:solidFill>
                  <a:schemeClr val="tx1"/>
                </a:solidFill>
                <a:latin typeface="Chivo Light"/>
              </a:rPr>
              <a:t> </a:t>
            </a:r>
            <a:r>
              <a:rPr lang="en-US" sz="2000" b="1" dirty="0" err="1">
                <a:solidFill>
                  <a:schemeClr val="tx1"/>
                </a:solidFill>
                <a:latin typeface="Chivo Light"/>
              </a:rPr>
              <a:t>những</a:t>
            </a:r>
            <a:r>
              <a:rPr lang="en-US" sz="2000" b="1" dirty="0">
                <a:solidFill>
                  <a:schemeClr val="tx1"/>
                </a:solidFill>
                <a:latin typeface="Chivo Light"/>
              </a:rPr>
              <a:t> vi </a:t>
            </a:r>
            <a:r>
              <a:rPr lang="en-US" sz="2000" b="1" dirty="0" err="1">
                <a:solidFill>
                  <a:schemeClr val="tx1"/>
                </a:solidFill>
                <a:latin typeface="Chivo Light"/>
              </a:rPr>
              <a:t>phạm</a:t>
            </a:r>
            <a:r>
              <a:rPr lang="en-US" sz="2000" b="1" dirty="0">
                <a:solidFill>
                  <a:schemeClr val="tx1"/>
                </a:solidFill>
                <a:latin typeface="Chivo Light"/>
              </a:rPr>
              <a:t> </a:t>
            </a:r>
            <a:r>
              <a:rPr lang="en-US" sz="2000" b="1" dirty="0" err="1">
                <a:solidFill>
                  <a:schemeClr val="tx1"/>
                </a:solidFill>
                <a:latin typeface="Chivo Light"/>
              </a:rPr>
              <a:t>về</a:t>
            </a:r>
            <a:r>
              <a:rPr lang="en-US" sz="2000" b="1" dirty="0">
                <a:solidFill>
                  <a:schemeClr val="tx1"/>
                </a:solidFill>
                <a:latin typeface="Chivo Light"/>
              </a:rPr>
              <a:t> </a:t>
            </a:r>
            <a:r>
              <a:rPr lang="en-US" sz="2000" b="1" dirty="0" err="1">
                <a:solidFill>
                  <a:schemeClr val="tx1"/>
                </a:solidFill>
                <a:latin typeface="Chivo Light"/>
              </a:rPr>
              <a:t>đạo</a:t>
            </a:r>
            <a:r>
              <a:rPr lang="en-US" sz="2000" b="1" dirty="0">
                <a:solidFill>
                  <a:schemeClr val="tx1"/>
                </a:solidFill>
                <a:latin typeface="Chivo Light"/>
              </a:rPr>
              <a:t> </a:t>
            </a:r>
            <a:r>
              <a:rPr lang="en-US" sz="2000" b="1" dirty="0" err="1">
                <a:solidFill>
                  <a:schemeClr val="tx1"/>
                </a:solidFill>
                <a:latin typeface="Chivo Light"/>
              </a:rPr>
              <a:t>đức</a:t>
            </a:r>
            <a:r>
              <a:rPr lang="en-US" sz="2000" b="1" dirty="0">
                <a:solidFill>
                  <a:schemeClr val="tx1"/>
                </a:solidFill>
                <a:latin typeface="Chivo Light"/>
              </a:rPr>
              <a:t> </a:t>
            </a:r>
            <a:r>
              <a:rPr lang="en-US" sz="2000" b="1" dirty="0" err="1">
                <a:solidFill>
                  <a:schemeClr val="tx1"/>
                </a:solidFill>
                <a:latin typeface="Chivo Light"/>
              </a:rPr>
              <a:t>nghề</a:t>
            </a:r>
            <a:r>
              <a:rPr lang="en-US" sz="2000" b="1" dirty="0">
                <a:solidFill>
                  <a:schemeClr val="tx1"/>
                </a:solidFill>
                <a:latin typeface="Chivo Light"/>
              </a:rPr>
              <a:t> </a:t>
            </a:r>
            <a:r>
              <a:rPr lang="en-US" sz="2000" b="1" dirty="0" err="1">
                <a:solidFill>
                  <a:schemeClr val="tx1"/>
                </a:solidFill>
                <a:latin typeface="Chivo Light"/>
              </a:rPr>
              <a:t>nghiệp</a:t>
            </a:r>
            <a:endParaRPr lang="en-US" sz="2000" b="1" dirty="0">
              <a:solidFill>
                <a:schemeClr val="tx1"/>
              </a:solidFill>
              <a:latin typeface="Chivo Light"/>
            </a:endParaRPr>
          </a:p>
          <a:p>
            <a:pPr marL="342900" indent="-342900" algn="just">
              <a:lnSpc>
                <a:spcPct val="100000"/>
              </a:lnSpc>
              <a:spcBef>
                <a:spcPts val="300"/>
              </a:spcBef>
              <a:spcAft>
                <a:spcPts val="300"/>
              </a:spcAft>
              <a:buAutoNum type="arabicPeriod"/>
            </a:pPr>
            <a:r>
              <a:rPr lang="en-US" sz="2000" b="1" dirty="0">
                <a:solidFill>
                  <a:schemeClr val="tx1"/>
                </a:solidFill>
                <a:latin typeface="Chivo Light"/>
              </a:rPr>
              <a:t>H</a:t>
            </a:r>
            <a:r>
              <a:rPr lang="vi-VN" sz="2000" b="1" dirty="0">
                <a:solidFill>
                  <a:schemeClr val="tx1"/>
                </a:solidFill>
                <a:latin typeface="Chivo Light"/>
              </a:rPr>
              <a:t>oạt động thẩm định giá của Nhà nước hiện cũng chưa rõ ràng trong phạm vi áp dụng</a:t>
            </a:r>
            <a:endParaRPr lang="en-US" sz="2000" b="1" dirty="0">
              <a:solidFill>
                <a:schemeClr val="tx1"/>
              </a:solidFill>
              <a:latin typeface="Chivo Light"/>
            </a:endParaRPr>
          </a:p>
          <a:p>
            <a:pPr marL="342900" indent="-342900" algn="just">
              <a:lnSpc>
                <a:spcPct val="100000"/>
              </a:lnSpc>
              <a:spcBef>
                <a:spcPts val="300"/>
              </a:spcBef>
              <a:spcAft>
                <a:spcPts val="300"/>
              </a:spcAft>
              <a:buAutoNum type="arabicPeriod"/>
            </a:pPr>
            <a:endParaRPr lang="en-US" sz="2000" b="1" kern="1200" dirty="0">
              <a:solidFill>
                <a:schemeClr val="tx1"/>
              </a:solidFill>
              <a:latin typeface="Chivo Light"/>
            </a:endParaRPr>
          </a:p>
        </p:txBody>
      </p:sp>
      <p:grpSp>
        <p:nvGrpSpPr>
          <p:cNvPr id="3" name="Group 22">
            <a:extLst>
              <a:ext uri="{FF2B5EF4-FFF2-40B4-BE49-F238E27FC236}">
                <a16:creationId xmlns:a16="http://schemas.microsoft.com/office/drawing/2014/main" xmlns="" id="{AB42634C-AF3C-426C-BDC2-84D3BB70E5F0}"/>
              </a:ext>
            </a:extLst>
          </p:cNvPr>
          <p:cNvGrpSpPr/>
          <p:nvPr/>
        </p:nvGrpSpPr>
        <p:grpSpPr>
          <a:xfrm>
            <a:off x="4259351" y="3172607"/>
            <a:ext cx="142876" cy="2947989"/>
            <a:chOff x="5064337" y="2662023"/>
            <a:chExt cx="142876" cy="2947989"/>
          </a:xfrm>
        </p:grpSpPr>
        <p:sp>
          <p:nvSpPr>
            <p:cNvPr id="13" name="Freeform: Shape 12">
              <a:extLst>
                <a:ext uri="{FF2B5EF4-FFF2-40B4-BE49-F238E27FC236}">
                  <a16:creationId xmlns:a16="http://schemas.microsoft.com/office/drawing/2014/main" xmlns="" id="{8EDA94FA-FDA8-461C-B299-1575BA3B1A69}"/>
                </a:ext>
              </a:extLst>
            </p:cNvPr>
            <p:cNvSpPr/>
            <p:nvPr/>
          </p:nvSpPr>
          <p:spPr>
            <a:xfrm rot="5400000" flipH="1">
              <a:off x="4529263" y="3401401"/>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solidFill>
                  <a:schemeClr val="tx1"/>
                </a:solidFill>
                <a:latin typeface="Chivo Light"/>
              </a:endParaRPr>
            </a:p>
          </p:txBody>
        </p:sp>
        <p:sp>
          <p:nvSpPr>
            <p:cNvPr id="14" name="Oval 13">
              <a:extLst>
                <a:ext uri="{FF2B5EF4-FFF2-40B4-BE49-F238E27FC236}">
                  <a16:creationId xmlns:a16="http://schemas.microsoft.com/office/drawing/2014/main" xmlns="" id="{32C684DB-6464-4180-A611-5A44491B81DC}"/>
                </a:ext>
              </a:extLst>
            </p:cNvPr>
            <p:cNvSpPr/>
            <p:nvPr/>
          </p:nvSpPr>
          <p:spPr>
            <a:xfrm>
              <a:off x="5064337" y="2662023"/>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sp>
          <p:nvSpPr>
            <p:cNvPr id="15" name="Freeform: Shape 14">
              <a:extLst>
                <a:ext uri="{FF2B5EF4-FFF2-40B4-BE49-F238E27FC236}">
                  <a16:creationId xmlns:a16="http://schemas.microsoft.com/office/drawing/2014/main" xmlns="" id="{AEEF7810-6851-4E5A-B7F4-382615C538B8}"/>
                </a:ext>
              </a:extLst>
            </p:cNvPr>
            <p:cNvSpPr/>
            <p:nvPr/>
          </p:nvSpPr>
          <p:spPr>
            <a:xfrm rot="5400000" flipH="1">
              <a:off x="4529263" y="4803957"/>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solidFill>
                  <a:schemeClr val="tx1"/>
                </a:solidFill>
                <a:latin typeface="Chivo Light"/>
              </a:endParaRPr>
            </a:p>
          </p:txBody>
        </p:sp>
        <p:sp>
          <p:nvSpPr>
            <p:cNvPr id="16" name="Oval 15">
              <a:extLst>
                <a:ext uri="{FF2B5EF4-FFF2-40B4-BE49-F238E27FC236}">
                  <a16:creationId xmlns:a16="http://schemas.microsoft.com/office/drawing/2014/main" xmlns="" id="{4F8FFA81-BEFB-4FF1-9354-5A87261B76A9}"/>
                </a:ext>
              </a:extLst>
            </p:cNvPr>
            <p:cNvSpPr/>
            <p:nvPr/>
          </p:nvSpPr>
          <p:spPr>
            <a:xfrm>
              <a:off x="5064337" y="4064579"/>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sp>
          <p:nvSpPr>
            <p:cNvPr id="17" name="Oval 16">
              <a:extLst>
                <a:ext uri="{FF2B5EF4-FFF2-40B4-BE49-F238E27FC236}">
                  <a16:creationId xmlns:a16="http://schemas.microsoft.com/office/drawing/2014/main" xmlns="" id="{A1ACB850-DE6D-44CE-8E9C-24112AF8642A}"/>
                </a:ext>
              </a:extLst>
            </p:cNvPr>
            <p:cNvSpPr/>
            <p:nvPr/>
          </p:nvSpPr>
          <p:spPr>
            <a:xfrm>
              <a:off x="5064337" y="5467136"/>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grpSp>
      <p:grpSp>
        <p:nvGrpSpPr>
          <p:cNvPr id="4" name="Group 17"/>
          <p:cNvGrpSpPr/>
          <p:nvPr/>
        </p:nvGrpSpPr>
        <p:grpSpPr>
          <a:xfrm>
            <a:off x="-805921" y="5699682"/>
            <a:ext cx="2249714" cy="420914"/>
            <a:chOff x="9942286" y="493486"/>
            <a:chExt cx="2249714" cy="420914"/>
          </a:xfrm>
        </p:grpSpPr>
        <p:cxnSp>
          <p:nvCxnSpPr>
            <p:cNvPr id="19" name="Straight Connector 18"/>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 Placeholder 5">
            <a:extLst>
              <a:ext uri="{FF2B5EF4-FFF2-40B4-BE49-F238E27FC236}">
                <a16:creationId xmlns:a16="http://schemas.microsoft.com/office/drawing/2014/main" xmlns="" id="{BB7ABE34-B520-42CF-92F4-9DD8744C51AA}"/>
              </a:ext>
            </a:extLst>
          </p:cNvPr>
          <p:cNvSpPr>
            <a:spLocks noGrp="1"/>
          </p:cNvSpPr>
          <p:nvPr>
            <p:ph type="body" sz="half" idx="2"/>
          </p:nvPr>
        </p:nvSpPr>
        <p:spPr>
          <a:xfrm>
            <a:off x="4992311" y="994446"/>
            <a:ext cx="7121525" cy="456983"/>
          </a:xfrm>
        </p:spPr>
        <p:txBody>
          <a:bodyPr/>
          <a:lstStyle/>
          <a:p>
            <a:r>
              <a:rPr lang="en-US" sz="2000" b="1" kern="100" dirty="0">
                <a:solidFill>
                  <a:schemeClr val="tx1"/>
                </a:solidFill>
                <a:effectLst/>
                <a:latin typeface="Chivo Light"/>
                <a:ea typeface="Times New Roman" panose="02020603050405020304" pitchFamily="18" charset="0"/>
              </a:rPr>
              <a:t>TRONG HỆ THỐNG PHÁP LUẬT VỀ GIÁ THỜI GIAN QUA</a:t>
            </a:r>
            <a:endParaRPr lang="en-US" sz="2000" b="1" dirty="0">
              <a:solidFill>
                <a:schemeClr val="tx1"/>
              </a:solidFill>
              <a:latin typeface="Chivo Light"/>
            </a:endParaRPr>
          </a:p>
        </p:txBody>
      </p:sp>
    </p:spTree>
    <p:extLst>
      <p:ext uri="{BB962C8B-B14F-4D97-AF65-F5344CB8AC3E}">
        <p14:creationId xmlns:p14="http://schemas.microsoft.com/office/powerpoint/2010/main" val="213940731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16890" y="554673"/>
            <a:ext cx="4145280" cy="1031240"/>
            <a:chOff x="5299" y="5242"/>
            <a:chExt cx="6528" cy="1624"/>
          </a:xfrm>
        </p:grpSpPr>
        <p:sp>
          <p:nvSpPr>
            <p:cNvPr id="31" name="文本框 30"/>
            <p:cNvSpPr txBox="1"/>
            <p:nvPr/>
          </p:nvSpPr>
          <p:spPr>
            <a:xfrm>
              <a:off x="7239" y="5454"/>
              <a:ext cx="4588" cy="63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000" b="1" dirty="0">
                  <a:solidFill>
                    <a:srgbClr val="232323"/>
                  </a:solidFill>
                  <a:latin typeface="Chivo Light"/>
                  <a:ea typeface="思源黑体 CN Bold" panose="020B0800000000000000" charset="-122"/>
                </a:rPr>
                <a:t>PHƯƠNG PHÁP ĐỊNH GIÁ</a:t>
              </a:r>
              <a:endParaRPr lang="zh-CN" altLang="en-US" sz="20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77" name="组合 76"/>
          <p:cNvGrpSpPr/>
          <p:nvPr/>
        </p:nvGrpSpPr>
        <p:grpSpPr>
          <a:xfrm>
            <a:off x="737870" y="1752600"/>
            <a:ext cx="10666730" cy="4055745"/>
            <a:chOff x="1162" y="2760"/>
            <a:chExt cx="16798" cy="6387"/>
          </a:xfrm>
        </p:grpSpPr>
        <p:sp>
          <p:nvSpPr>
            <p:cNvPr id="76" name="椭圆 75"/>
            <p:cNvSpPr/>
            <p:nvPr/>
          </p:nvSpPr>
          <p:spPr>
            <a:xfrm>
              <a:off x="7174" y="3577"/>
              <a:ext cx="4615" cy="4615"/>
            </a:xfrm>
            <a:prstGeom prst="ellipse">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grpSp>
          <p:nvGrpSpPr>
            <p:cNvPr id="75" name="组合 74"/>
            <p:cNvGrpSpPr/>
            <p:nvPr/>
          </p:nvGrpSpPr>
          <p:grpSpPr>
            <a:xfrm>
              <a:off x="1162" y="2760"/>
              <a:ext cx="16798" cy="6387"/>
              <a:chOff x="1162" y="2760"/>
              <a:chExt cx="16798" cy="6387"/>
            </a:xfrm>
          </p:grpSpPr>
          <p:pic>
            <p:nvPicPr>
              <p:cNvPr id="19" name="图片 18" descr="图片1"/>
              <p:cNvPicPr>
                <a:picLocks noChangeAspect="1"/>
              </p:cNvPicPr>
              <p:nvPr/>
            </p:nvPicPr>
            <p:blipFill>
              <a:blip r:embed="rId3"/>
              <a:stretch>
                <a:fillRect/>
              </a:stretch>
            </p:blipFill>
            <p:spPr>
              <a:xfrm>
                <a:off x="7354" y="3757"/>
                <a:ext cx="4254" cy="4254"/>
              </a:xfrm>
              <a:prstGeom prst="rect">
                <a:avLst/>
              </a:prstGeom>
            </p:spPr>
          </p:pic>
          <p:grpSp>
            <p:nvGrpSpPr>
              <p:cNvPr id="70" name="组合 69"/>
              <p:cNvGrpSpPr/>
              <p:nvPr/>
            </p:nvGrpSpPr>
            <p:grpSpPr>
              <a:xfrm>
                <a:off x="1162" y="2760"/>
                <a:ext cx="16798" cy="6387"/>
                <a:chOff x="1162" y="2760"/>
                <a:chExt cx="16798" cy="6387"/>
              </a:xfrm>
            </p:grpSpPr>
            <p:sp>
              <p:nvSpPr>
                <p:cNvPr id="21" name="文本框 20"/>
                <p:cNvSpPr txBox="1"/>
                <p:nvPr/>
              </p:nvSpPr>
              <p:spPr>
                <a:xfrm>
                  <a:off x="11871" y="2760"/>
                  <a:ext cx="4803" cy="72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dirty="0">
                      <a:solidFill>
                        <a:srgbClr val="232323"/>
                      </a:solidFill>
                      <a:latin typeface="Chivo Light"/>
                      <a:ea typeface="思源黑体 CN Bold" panose="020B0800000000000000" charset="-122"/>
                      <a:sym typeface="+mn-ea"/>
                    </a:rPr>
                    <a:t>PHƯƠNG PHÁP RIÊNG</a:t>
                  </a:r>
                  <a:endParaRPr lang="zh-CN" altLang="en-US" sz="2400" b="1" dirty="0">
                    <a:solidFill>
                      <a:schemeClr val="tx1">
                        <a:lumMod val="65000"/>
                        <a:lumOff val="35000"/>
                      </a:schemeClr>
                    </a:solidFill>
                    <a:latin typeface="Chivo Light"/>
                    <a:cs typeface="+mn-ea"/>
                    <a:sym typeface="+mn-lt"/>
                  </a:endParaRPr>
                </a:p>
              </p:txBody>
            </p:sp>
            <p:sp>
              <p:nvSpPr>
                <p:cNvPr id="22" name="文本框 21"/>
                <p:cNvSpPr txBox="1"/>
                <p:nvPr/>
              </p:nvSpPr>
              <p:spPr>
                <a:xfrm>
                  <a:off x="12149" y="3390"/>
                  <a:ext cx="5811" cy="575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vi-VN" b="1" i="0" dirty="0">
                      <a:solidFill>
                        <a:srgbClr val="000000"/>
                      </a:solidFill>
                      <a:effectLst/>
                      <a:latin typeface="Arial" panose="020B0604020202020204" pitchFamily="34" charset="0"/>
                    </a:rPr>
                    <a:t>Bộ trưởng, Thủ trưởng cơ quan ngang Bộ quản lý ngành, lĩnh vực chủ trì, phối hợp với Bộ trưởng Bộ Tài chính, các Bộ, cơ quan liên quan ban hành phương pháp định giá đối với 06 nhóm hang hóa, dịch vụ đặc thù và các hàng hóa, dịch vụ mà pháp luật có quy định về phương pháp định giá riêng</a:t>
                  </a:r>
                </a:p>
              </p:txBody>
            </p:sp>
            <p:sp>
              <p:nvSpPr>
                <p:cNvPr id="44" name="文本框 43"/>
                <p:cNvSpPr txBox="1"/>
                <p:nvPr/>
              </p:nvSpPr>
              <p:spPr>
                <a:xfrm>
                  <a:off x="2290" y="2760"/>
                  <a:ext cx="5043" cy="72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rgbClr val="232323"/>
                      </a:solidFill>
                      <a:latin typeface="Chivo Light"/>
                      <a:ea typeface="思源黑体 CN Bold" panose="020B0800000000000000" charset="-122"/>
                      <a:sym typeface="+mn-ea"/>
                    </a:rPr>
                    <a:t>PHƯƠNG PHÁP CHUNG</a:t>
                  </a:r>
                  <a:endParaRPr lang="zh-CN" altLang="en-US" sz="2400" b="1" dirty="0">
                    <a:solidFill>
                      <a:schemeClr val="tx1">
                        <a:lumMod val="65000"/>
                        <a:lumOff val="35000"/>
                      </a:schemeClr>
                    </a:solidFill>
                    <a:latin typeface="Chivo Light"/>
                    <a:cs typeface="+mn-ea"/>
                    <a:sym typeface="+mn-lt"/>
                  </a:endParaRPr>
                </a:p>
              </p:txBody>
            </p:sp>
            <p:sp>
              <p:nvSpPr>
                <p:cNvPr id="45" name="文本框 44"/>
                <p:cNvSpPr txBox="1"/>
                <p:nvPr/>
              </p:nvSpPr>
              <p:spPr>
                <a:xfrm>
                  <a:off x="1162" y="3445"/>
                  <a:ext cx="5811" cy="17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ct val="0"/>
                    </a:spcBef>
                  </a:pPr>
                  <a:r>
                    <a:rPr lang="vi-VN" b="1" i="0" u="none" strike="noStrike" dirty="0">
                      <a:solidFill>
                        <a:srgbClr val="000000"/>
                      </a:solidFill>
                      <a:effectLst/>
                      <a:latin typeface="Arial" panose="020B0604020202020204" pitchFamily="34" charset="0"/>
                    </a:rPr>
                    <a:t>Bộ trưởng Bộ Tài chính ban hành phương pháp định giá chung</a:t>
                  </a:r>
                  <a:endParaRPr lang="en-US" altLang="zh-CN" b="1" dirty="0">
                    <a:solidFill>
                      <a:prstClr val="white">
                        <a:lumMod val="50000"/>
                      </a:prstClr>
                    </a:solidFill>
                    <a:latin typeface="Chivo Light"/>
                    <a:cs typeface="+mn-ea"/>
                    <a:sym typeface="+mn-lt"/>
                  </a:endParaRPr>
                </a:p>
              </p:txBody>
            </p:sp>
          </p:grpSp>
        </p:grpSp>
      </p:grpSp>
    </p:spTree>
    <p:extLst>
      <p:ext uri="{BB962C8B-B14F-4D97-AF65-F5344CB8AC3E}">
        <p14:creationId xmlns:p14="http://schemas.microsoft.com/office/powerpoint/2010/main" val="3231709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xmlns="" id="{043482ED-CC78-4501-93A1-E6662891BC1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492" r="24492"/>
          <a:stretch>
            <a:fillRect/>
          </a:stretch>
        </p:blipFill>
        <p:spPr>
          <a:xfrm>
            <a:off x="381212" y="1532269"/>
            <a:ext cx="3822700" cy="3746500"/>
          </a:xfrm>
        </p:spPr>
      </p:pic>
      <p:sp>
        <p:nvSpPr>
          <p:cNvPr id="2" name="Title 1"/>
          <p:cNvSpPr>
            <a:spLocks noGrp="1"/>
          </p:cNvSpPr>
          <p:nvPr>
            <p:ph type="title"/>
          </p:nvPr>
        </p:nvSpPr>
        <p:spPr/>
        <p:txBody>
          <a:bodyPr/>
          <a:lstStyle/>
          <a:p>
            <a:r>
              <a:rPr lang="en-US" dirty="0">
                <a:solidFill>
                  <a:schemeClr val="tx1"/>
                </a:solidFill>
                <a:latin typeface="Chivo Light"/>
                <a:cs typeface="Times New Roman" panose="02020603050405020304" pitchFamily="18" charset="0"/>
              </a:rPr>
              <a:t>HIỆP THƯƠNG GIÁ</a:t>
            </a:r>
          </a:p>
        </p:txBody>
      </p:sp>
      <p:sp>
        <p:nvSpPr>
          <p:cNvPr id="9" name="Inhaltsplatzhalter 4">
            <a:extLst>
              <a:ext uri="{FF2B5EF4-FFF2-40B4-BE49-F238E27FC236}">
                <a16:creationId xmlns:a16="http://schemas.microsoft.com/office/drawing/2014/main" xmlns="" id="{09C8F2FF-D615-460F-85C4-8B78844DE68B}"/>
              </a:ext>
            </a:extLst>
          </p:cNvPr>
          <p:cNvSpPr txBox="1">
            <a:spLocks/>
          </p:cNvSpPr>
          <p:nvPr/>
        </p:nvSpPr>
        <p:spPr>
          <a:xfrm>
            <a:off x="5003800" y="1098038"/>
            <a:ext cx="6616700" cy="160838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spcAft>
                <a:spcPts val="600"/>
              </a:spcAft>
              <a:buNone/>
            </a:pPr>
            <a:r>
              <a:rPr lang="en-US" sz="2000" b="1" dirty="0">
                <a:solidFill>
                  <a:schemeClr val="tx1"/>
                </a:solidFill>
                <a:latin typeface="Chivo Light"/>
                <a:cs typeface="Calibri" panose="020F0502020204030204" pitchFamily="34" charset="0"/>
              </a:rPr>
              <a:t>PHẠM VI HIỆP THƯƠNG GIÁ</a:t>
            </a:r>
          </a:p>
          <a:p>
            <a:pPr marL="0" indent="0" algn="l">
              <a:lnSpc>
                <a:spcPct val="150000"/>
              </a:lnSpc>
              <a:spcAft>
                <a:spcPts val="0"/>
              </a:spcAft>
              <a:buNone/>
            </a:pPr>
            <a:r>
              <a:rPr lang="en-US" sz="1600" dirty="0">
                <a:solidFill>
                  <a:schemeClr val="tx1"/>
                </a:solidFill>
                <a:latin typeface="Chivo Light"/>
                <a:cs typeface="Calibri" panose="020F0502020204030204" pitchFamily="34" charset="0"/>
              </a:rPr>
              <a:t>H</a:t>
            </a:r>
            <a:r>
              <a:rPr lang="vi-VN" sz="1600" kern="1200" dirty="0">
                <a:solidFill>
                  <a:schemeClr val="tx1"/>
                </a:solidFill>
                <a:latin typeface="Calibri" panose="020F0502020204030204" pitchFamily="34" charset="0"/>
                <a:cs typeface="Calibri" panose="020F0502020204030204" pitchFamily="34" charset="0"/>
              </a:rPr>
              <a:t>iệp thương giá là phương thức thỏa thuận giữa các doanh nghiệp về giá mua, bán hàng hóa, dịch vụ và được cơ quan nhà nước có thẩm quyền làm trung gian hỗ trợ các bên thỏa thuận</a:t>
            </a:r>
            <a:endParaRPr lang="en-US" sz="1600" dirty="0">
              <a:solidFill>
                <a:schemeClr val="tx1"/>
              </a:solidFill>
              <a:latin typeface="Chivo Light"/>
              <a:cs typeface="Calibri" panose="020F0502020204030204" pitchFamily="34" charset="0"/>
            </a:endParaRPr>
          </a:p>
        </p:txBody>
      </p:sp>
      <p:sp>
        <p:nvSpPr>
          <p:cNvPr id="10" name="Inhaltsplatzhalter 4">
            <a:extLst>
              <a:ext uri="{FF2B5EF4-FFF2-40B4-BE49-F238E27FC236}">
                <a16:creationId xmlns:a16="http://schemas.microsoft.com/office/drawing/2014/main" xmlns="" id="{14CD01D4-BC5F-434C-84F8-F7C8BA02525E}"/>
              </a:ext>
            </a:extLst>
          </p:cNvPr>
          <p:cNvSpPr txBox="1">
            <a:spLocks/>
          </p:cNvSpPr>
          <p:nvPr/>
        </p:nvSpPr>
        <p:spPr>
          <a:xfrm>
            <a:off x="5003800" y="2710067"/>
            <a:ext cx="6616700" cy="160838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spcAft>
                <a:spcPts val="600"/>
              </a:spcAft>
              <a:buNone/>
            </a:pPr>
            <a:r>
              <a:rPr lang="en-US" sz="2000" b="1" dirty="0">
                <a:solidFill>
                  <a:schemeClr val="tx1"/>
                </a:solidFill>
                <a:latin typeface="Chivo Light"/>
                <a:cs typeface="Calibri" panose="020F0502020204030204" pitchFamily="34" charset="0"/>
              </a:rPr>
              <a:t>ĐỐI TƯỢNG: DOANH NGHIỆP VỚI DOANH NGHIỆP</a:t>
            </a:r>
          </a:p>
          <a:p>
            <a:pPr marL="0" indent="0" algn="l">
              <a:lnSpc>
                <a:spcPct val="150000"/>
              </a:lnSpc>
              <a:spcAft>
                <a:spcPts val="0"/>
              </a:spcAft>
              <a:buNone/>
            </a:pPr>
            <a:r>
              <a:rPr lang="en-US" sz="1600" kern="1200" dirty="0">
                <a:solidFill>
                  <a:schemeClr val="tx1"/>
                </a:solidFill>
                <a:latin typeface="Chivo Light"/>
                <a:cs typeface="Calibri" panose="020F0502020204030204" pitchFamily="34" charset="0"/>
              </a:rPr>
              <a:t>C</a:t>
            </a:r>
            <a:r>
              <a:rPr lang="vi-VN" sz="1600" kern="1200" dirty="0">
                <a:solidFill>
                  <a:schemeClr val="tx1"/>
                </a:solidFill>
                <a:latin typeface="Calibri" panose="020F0502020204030204" pitchFamily="34" charset="0"/>
                <a:cs typeface="Calibri" panose="020F0502020204030204" pitchFamily="34" charset="0"/>
              </a:rPr>
              <a:t>ác trường hợp thực hiện hiệp thương giữa một bên là Nhà nước với một bên là doanh nghiệp sẽ được loại bỏ và thực hiện theo quy định của pháp luật về đầu thầu, đầu giá</a:t>
            </a:r>
            <a:endParaRPr lang="en-US" sz="1600" dirty="0">
              <a:solidFill>
                <a:schemeClr val="tx1"/>
              </a:solidFill>
              <a:latin typeface="Chivo Light"/>
              <a:cs typeface="Calibri" panose="020F0502020204030204" pitchFamily="34" charset="0"/>
            </a:endParaRPr>
          </a:p>
        </p:txBody>
      </p:sp>
      <p:sp>
        <p:nvSpPr>
          <p:cNvPr id="11" name="Inhaltsplatzhalter 4">
            <a:extLst>
              <a:ext uri="{FF2B5EF4-FFF2-40B4-BE49-F238E27FC236}">
                <a16:creationId xmlns:a16="http://schemas.microsoft.com/office/drawing/2014/main" xmlns="" id="{325EA141-B1E7-40A5-BAD9-857685F66A3A}"/>
              </a:ext>
            </a:extLst>
          </p:cNvPr>
          <p:cNvSpPr txBox="1">
            <a:spLocks/>
          </p:cNvSpPr>
          <p:nvPr/>
        </p:nvSpPr>
        <p:spPr>
          <a:xfrm>
            <a:off x="5003800" y="4318456"/>
            <a:ext cx="6616700" cy="2347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spcAft>
                <a:spcPts val="600"/>
              </a:spcAft>
              <a:buNone/>
            </a:pPr>
            <a:r>
              <a:rPr lang="en-US" sz="2000" b="1" dirty="0">
                <a:solidFill>
                  <a:schemeClr val="tx1"/>
                </a:solidFill>
                <a:latin typeface="Chivo Light"/>
                <a:cs typeface="Calibri" panose="020F0502020204030204" pitchFamily="34" charset="0"/>
              </a:rPr>
              <a:t>TIÊU CHÍ HÀNG HÓA HIỆP THƯƠNG GIÁ</a:t>
            </a:r>
          </a:p>
          <a:p>
            <a:pPr marL="0" indent="0" algn="l">
              <a:lnSpc>
                <a:spcPct val="150000"/>
              </a:lnSpc>
              <a:spcAft>
                <a:spcPts val="0"/>
              </a:spcAft>
              <a:buNone/>
            </a:pPr>
            <a:r>
              <a:rPr lang="vi-VN" sz="1600" kern="1200" dirty="0">
                <a:solidFill>
                  <a:schemeClr val="tx1"/>
                </a:solidFill>
                <a:latin typeface="Calibri" panose="020F0502020204030204" pitchFamily="34" charset="0"/>
                <a:cs typeface="Calibri" panose="020F0502020204030204" pitchFamily="34" charset="0"/>
              </a:rPr>
              <a:t>1. Không thuộc Danh mục hàng hóa, dịch vụ do Nhà nước định giá; không thuộc các trường hợp phải đấu thầu, đấu giá theo quy định của pháp luật về đấu thầu, đấu giá.</a:t>
            </a:r>
          </a:p>
          <a:p>
            <a:pPr marL="0" indent="0" algn="l">
              <a:lnSpc>
                <a:spcPct val="150000"/>
              </a:lnSpc>
              <a:spcAft>
                <a:spcPts val="0"/>
              </a:spcAft>
              <a:buNone/>
            </a:pPr>
            <a:r>
              <a:rPr lang="vi-VN" sz="1600" kern="1200" dirty="0">
                <a:solidFill>
                  <a:schemeClr val="tx1"/>
                </a:solidFill>
                <a:latin typeface="Calibri" panose="020F0502020204030204" pitchFamily="34" charset="0"/>
                <a:cs typeface="Calibri" panose="020F0502020204030204" pitchFamily="34" charset="0"/>
              </a:rPr>
              <a:t>2. Có tính chất độc quyền mua hoặc độc quyền bán mà bên mua, bên bán phụ thuộc nhau, khó thay thế được.</a:t>
            </a:r>
            <a:endParaRPr lang="en-US" sz="1600" dirty="0">
              <a:solidFill>
                <a:schemeClr val="tx1"/>
              </a:solidFill>
              <a:latin typeface="Chivo Light"/>
              <a:cs typeface="Calibri" panose="020F0502020204030204" pitchFamily="34" charset="0"/>
            </a:endParaRPr>
          </a:p>
        </p:txBody>
      </p:sp>
      <p:grpSp>
        <p:nvGrpSpPr>
          <p:cNvPr id="23" name="Group 22">
            <a:extLst>
              <a:ext uri="{FF2B5EF4-FFF2-40B4-BE49-F238E27FC236}">
                <a16:creationId xmlns:a16="http://schemas.microsoft.com/office/drawing/2014/main" xmlns="" id="{AB42634C-AF3C-426C-BDC2-84D3BB70E5F0}"/>
              </a:ext>
            </a:extLst>
          </p:cNvPr>
          <p:cNvGrpSpPr/>
          <p:nvPr/>
        </p:nvGrpSpPr>
        <p:grpSpPr>
          <a:xfrm>
            <a:off x="4546600" y="2143185"/>
            <a:ext cx="142876" cy="2947989"/>
            <a:chOff x="5064337" y="2662023"/>
            <a:chExt cx="142876" cy="2947989"/>
          </a:xfrm>
        </p:grpSpPr>
        <p:sp>
          <p:nvSpPr>
            <p:cNvPr id="13" name="Freeform: Shape 12">
              <a:extLst>
                <a:ext uri="{FF2B5EF4-FFF2-40B4-BE49-F238E27FC236}">
                  <a16:creationId xmlns:a16="http://schemas.microsoft.com/office/drawing/2014/main" xmlns="" id="{8EDA94FA-FDA8-461C-B299-1575BA3B1A69}"/>
                </a:ext>
              </a:extLst>
            </p:cNvPr>
            <p:cNvSpPr/>
            <p:nvPr/>
          </p:nvSpPr>
          <p:spPr>
            <a:xfrm rot="5400000" flipH="1">
              <a:off x="4529263" y="3401401"/>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solidFill>
                  <a:schemeClr val="tx1"/>
                </a:solidFill>
                <a:latin typeface="Chivo Light"/>
              </a:endParaRPr>
            </a:p>
          </p:txBody>
        </p:sp>
        <p:sp>
          <p:nvSpPr>
            <p:cNvPr id="14" name="Oval 13">
              <a:extLst>
                <a:ext uri="{FF2B5EF4-FFF2-40B4-BE49-F238E27FC236}">
                  <a16:creationId xmlns:a16="http://schemas.microsoft.com/office/drawing/2014/main" xmlns="" id="{32C684DB-6464-4180-A611-5A44491B81DC}"/>
                </a:ext>
              </a:extLst>
            </p:cNvPr>
            <p:cNvSpPr/>
            <p:nvPr/>
          </p:nvSpPr>
          <p:spPr>
            <a:xfrm>
              <a:off x="5064337" y="2662023"/>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sp>
          <p:nvSpPr>
            <p:cNvPr id="15" name="Freeform: Shape 14">
              <a:extLst>
                <a:ext uri="{FF2B5EF4-FFF2-40B4-BE49-F238E27FC236}">
                  <a16:creationId xmlns:a16="http://schemas.microsoft.com/office/drawing/2014/main" xmlns="" id="{AEEF7810-6851-4E5A-B7F4-382615C538B8}"/>
                </a:ext>
              </a:extLst>
            </p:cNvPr>
            <p:cNvSpPr/>
            <p:nvPr/>
          </p:nvSpPr>
          <p:spPr>
            <a:xfrm rot="5400000" flipH="1">
              <a:off x="4529263" y="4803957"/>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solidFill>
                  <a:schemeClr val="tx1"/>
                </a:solidFill>
                <a:latin typeface="Chivo Light"/>
              </a:endParaRPr>
            </a:p>
          </p:txBody>
        </p:sp>
        <p:sp>
          <p:nvSpPr>
            <p:cNvPr id="16" name="Oval 15">
              <a:extLst>
                <a:ext uri="{FF2B5EF4-FFF2-40B4-BE49-F238E27FC236}">
                  <a16:creationId xmlns:a16="http://schemas.microsoft.com/office/drawing/2014/main" xmlns="" id="{4F8FFA81-BEFB-4FF1-9354-5A87261B76A9}"/>
                </a:ext>
              </a:extLst>
            </p:cNvPr>
            <p:cNvSpPr/>
            <p:nvPr/>
          </p:nvSpPr>
          <p:spPr>
            <a:xfrm>
              <a:off x="5064337" y="4064579"/>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sp>
          <p:nvSpPr>
            <p:cNvPr id="17" name="Oval 16">
              <a:extLst>
                <a:ext uri="{FF2B5EF4-FFF2-40B4-BE49-F238E27FC236}">
                  <a16:creationId xmlns:a16="http://schemas.microsoft.com/office/drawing/2014/main" xmlns="" id="{A1ACB850-DE6D-44CE-8E9C-24112AF8642A}"/>
                </a:ext>
              </a:extLst>
            </p:cNvPr>
            <p:cNvSpPr/>
            <p:nvPr/>
          </p:nvSpPr>
          <p:spPr>
            <a:xfrm>
              <a:off x="5064337" y="5467136"/>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Chivo Light"/>
              </a:endParaRPr>
            </a:p>
          </p:txBody>
        </p:sp>
      </p:grpSp>
      <p:grpSp>
        <p:nvGrpSpPr>
          <p:cNvPr id="18" name="Group 17"/>
          <p:cNvGrpSpPr/>
          <p:nvPr/>
        </p:nvGrpSpPr>
        <p:grpSpPr>
          <a:xfrm>
            <a:off x="-805921" y="5699682"/>
            <a:ext cx="2249714" cy="420914"/>
            <a:chOff x="9942286" y="493486"/>
            <a:chExt cx="2249714" cy="420914"/>
          </a:xfrm>
        </p:grpSpPr>
        <p:cxnSp>
          <p:nvCxnSpPr>
            <p:cNvPr id="19" name="Straight Connector 18"/>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67301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9433400-D4C0-4614-8EDC-EFDBC675DEF5}"/>
              </a:ext>
            </a:extLst>
          </p:cNvPr>
          <p:cNvSpPr>
            <a:spLocks noGrp="1"/>
          </p:cNvSpPr>
          <p:nvPr>
            <p:ph type="title"/>
          </p:nvPr>
        </p:nvSpPr>
        <p:spPr/>
        <p:txBody>
          <a:bodyPr/>
          <a:lstStyle/>
          <a:p>
            <a:r>
              <a:rPr lang="en-US" dirty="0">
                <a:solidFill>
                  <a:schemeClr val="tx1"/>
                </a:solidFill>
              </a:rPr>
              <a:t>TỔ CHỨC HIỆP THƯƠNG GIÁ</a:t>
            </a:r>
          </a:p>
        </p:txBody>
      </p:sp>
      <p:sp>
        <p:nvSpPr>
          <p:cNvPr id="39" name="Text Placeholder 58"/>
          <p:cNvSpPr txBox="1">
            <a:spLocks/>
          </p:cNvSpPr>
          <p:nvPr/>
        </p:nvSpPr>
        <p:spPr>
          <a:xfrm>
            <a:off x="838200" y="2674597"/>
            <a:ext cx="2640293" cy="1072083"/>
          </a:xfrm>
          <a:prstGeom prst="rect">
            <a:avLst/>
          </a:prstGeom>
        </p:spPr>
        <p:txBody>
          <a:bodyPr lIns="121920" rIns="12192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vi-VN" sz="2133" b="1" i="0" u="none" strike="noStrike" kern="1200" cap="none" spc="0" normalizeH="0" baseline="0" noProof="0" dirty="0">
                <a:ln>
                  <a:noFill/>
                </a:ln>
                <a:effectLst/>
                <a:uLnTx/>
                <a:uFillTx/>
                <a:latin typeface="Roboto"/>
                <a:ea typeface="+mn-ea"/>
              </a:rPr>
              <a:t>Tiếp nhận đề nghị hiệp thương, rà soát các điều kiện cần thiết</a:t>
            </a:r>
            <a:endParaRPr kumimoji="0" lang="en-US" sz="2133" b="1" i="0" u="none" strike="noStrike" kern="1200" cap="none" spc="0" normalizeH="0" baseline="0" noProof="0" dirty="0">
              <a:ln>
                <a:noFill/>
              </a:ln>
              <a:effectLst/>
              <a:uLnTx/>
              <a:uFillTx/>
              <a:latin typeface="Roboto"/>
              <a:ea typeface="+mn-ea"/>
            </a:endParaRPr>
          </a:p>
        </p:txBody>
      </p:sp>
      <p:sp>
        <p:nvSpPr>
          <p:cNvPr id="41" name="Freeform 40"/>
          <p:cNvSpPr>
            <a:spLocks noEditPoints="1"/>
          </p:cNvSpPr>
          <p:nvPr/>
        </p:nvSpPr>
        <p:spPr bwMode="auto">
          <a:xfrm>
            <a:off x="1929435" y="4286151"/>
            <a:ext cx="457824" cy="424856"/>
          </a:xfrm>
          <a:custGeom>
            <a:avLst/>
            <a:gdLst/>
            <a:ahLst/>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chemeClr val="accent4"/>
          </a:solidFill>
          <a:ln w="6350">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Roboto"/>
              <a:ea typeface="+mn-ea"/>
            </a:endParaRPr>
          </a:p>
        </p:txBody>
      </p:sp>
      <p:sp>
        <p:nvSpPr>
          <p:cNvPr id="77" name="Text Placeholder 58"/>
          <p:cNvSpPr txBox="1">
            <a:spLocks/>
          </p:cNvSpPr>
          <p:nvPr/>
        </p:nvSpPr>
        <p:spPr>
          <a:xfrm>
            <a:off x="838200" y="5176390"/>
            <a:ext cx="2640293" cy="1072083"/>
          </a:xfrm>
          <a:prstGeom prst="rect">
            <a:avLst/>
          </a:prstGeom>
        </p:spPr>
        <p:txBody>
          <a:bodyPr lIns="121920" rIns="12192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33" b="1" i="0" u="none" strike="noStrike" kern="1200" cap="none" spc="0" normalizeH="0" baseline="0" noProof="0" dirty="0" err="1">
                <a:ln>
                  <a:noFill/>
                </a:ln>
                <a:solidFill>
                  <a:srgbClr val="2D2D2D"/>
                </a:solidFill>
                <a:effectLst/>
                <a:uLnTx/>
                <a:uFillTx/>
                <a:latin typeface="Roboto"/>
                <a:ea typeface="+mn-ea"/>
              </a:rPr>
              <a:t>Trường</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hợp</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các</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bên</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thỏa</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thuận</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được</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về</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mức</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giá</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thì</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hội</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nghị</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kết</a:t>
            </a:r>
            <a:r>
              <a:rPr kumimoji="0" lang="en-US" sz="2133" b="1" i="0" u="none" strike="noStrike" kern="1200" cap="none" spc="0" normalizeH="0" baseline="0" noProof="0" dirty="0">
                <a:ln>
                  <a:noFill/>
                </a:ln>
                <a:solidFill>
                  <a:srgbClr val="2D2D2D"/>
                </a:solidFill>
                <a:effectLst/>
                <a:uLnTx/>
                <a:uFillTx/>
                <a:latin typeface="Roboto"/>
                <a:ea typeface="+mn-ea"/>
              </a:rPr>
              <a:t> </a:t>
            </a:r>
            <a:r>
              <a:rPr kumimoji="0" lang="en-US" sz="2133" b="1" i="0" u="none" strike="noStrike" kern="1200" cap="none" spc="0" normalizeH="0" baseline="0" noProof="0" dirty="0" err="1">
                <a:ln>
                  <a:noFill/>
                </a:ln>
                <a:solidFill>
                  <a:srgbClr val="2D2D2D"/>
                </a:solidFill>
                <a:effectLst/>
                <a:uLnTx/>
                <a:uFillTx/>
                <a:latin typeface="Roboto"/>
                <a:ea typeface="+mn-ea"/>
              </a:rPr>
              <a:t>thúc</a:t>
            </a:r>
            <a:endParaRPr kumimoji="0" lang="en-US" sz="1467" b="0" i="0" u="none" strike="noStrike" kern="1200" cap="none" spc="0" normalizeH="0" baseline="0" noProof="0" dirty="0">
              <a:ln>
                <a:noFill/>
              </a:ln>
              <a:solidFill>
                <a:srgbClr val="FFFFFF">
                  <a:lumMod val="50000"/>
                </a:srgbClr>
              </a:solidFill>
              <a:effectLst/>
              <a:uLnTx/>
              <a:uFillTx/>
              <a:latin typeface="Roboto"/>
              <a:ea typeface="+mn-ea"/>
            </a:endParaRPr>
          </a:p>
        </p:txBody>
      </p:sp>
      <p:sp>
        <p:nvSpPr>
          <p:cNvPr id="78" name="Freeform 200"/>
          <p:cNvSpPr>
            <a:spLocks noEditPoints="1"/>
          </p:cNvSpPr>
          <p:nvPr/>
        </p:nvSpPr>
        <p:spPr bwMode="auto">
          <a:xfrm>
            <a:off x="9808784" y="4247556"/>
            <a:ext cx="448733" cy="446617"/>
          </a:xfrm>
          <a:custGeom>
            <a:avLst/>
            <a:gdLst/>
            <a:ahLst/>
            <a:cxnLst>
              <a:cxn ang="0">
                <a:pos x="338" y="425"/>
              </a:cxn>
              <a:cxn ang="0">
                <a:pos x="78" y="425"/>
              </a:cxn>
              <a:cxn ang="0">
                <a:pos x="0" y="347"/>
              </a:cxn>
              <a:cxn ang="0">
                <a:pos x="0" y="87"/>
              </a:cxn>
              <a:cxn ang="0">
                <a:pos x="78" y="9"/>
              </a:cxn>
              <a:cxn ang="0">
                <a:pos x="260" y="9"/>
              </a:cxn>
              <a:cxn ang="0">
                <a:pos x="208" y="61"/>
              </a:cxn>
              <a:cxn ang="0">
                <a:pos x="78" y="61"/>
              </a:cxn>
              <a:cxn ang="0">
                <a:pos x="52" y="87"/>
              </a:cxn>
              <a:cxn ang="0">
                <a:pos x="52" y="347"/>
              </a:cxn>
              <a:cxn ang="0">
                <a:pos x="78" y="373"/>
              </a:cxn>
              <a:cxn ang="0">
                <a:pos x="338" y="373"/>
              </a:cxn>
              <a:cxn ang="0">
                <a:pos x="364" y="347"/>
              </a:cxn>
              <a:cxn ang="0">
                <a:pos x="364" y="217"/>
              </a:cxn>
              <a:cxn ang="0">
                <a:pos x="416" y="165"/>
              </a:cxn>
              <a:cxn ang="0">
                <a:pos x="416" y="347"/>
              </a:cxn>
              <a:cxn ang="0">
                <a:pos x="338" y="425"/>
              </a:cxn>
              <a:cxn ang="0">
                <a:pos x="416" y="44"/>
              </a:cxn>
              <a:cxn ang="0">
                <a:pos x="241" y="219"/>
              </a:cxn>
              <a:cxn ang="0">
                <a:pos x="207" y="219"/>
              </a:cxn>
              <a:cxn ang="0">
                <a:pos x="207" y="184"/>
              </a:cxn>
              <a:cxn ang="0">
                <a:pos x="381" y="9"/>
              </a:cxn>
              <a:cxn ang="0">
                <a:pos x="416" y="9"/>
              </a:cxn>
              <a:cxn ang="0">
                <a:pos x="416" y="44"/>
              </a:cxn>
              <a:cxn ang="0">
                <a:pos x="157" y="268"/>
              </a:cxn>
              <a:cxn ang="0">
                <a:pos x="157" y="217"/>
              </a:cxn>
              <a:cxn ang="0">
                <a:pos x="209" y="268"/>
              </a:cxn>
              <a:cxn ang="0">
                <a:pos x="157" y="268"/>
              </a:cxn>
            </a:cxnLst>
            <a:rect l="0" t="0" r="r" b="b"/>
            <a:pathLst>
              <a:path w="426" h="425">
                <a:moveTo>
                  <a:pt x="338" y="425"/>
                </a:moveTo>
                <a:cubicBezTo>
                  <a:pt x="78" y="425"/>
                  <a:pt x="78" y="425"/>
                  <a:pt x="78" y="425"/>
                </a:cubicBezTo>
                <a:cubicBezTo>
                  <a:pt x="35" y="425"/>
                  <a:pt x="0" y="390"/>
                  <a:pt x="0" y="347"/>
                </a:cubicBezTo>
                <a:cubicBezTo>
                  <a:pt x="0" y="87"/>
                  <a:pt x="0" y="87"/>
                  <a:pt x="0" y="87"/>
                </a:cubicBezTo>
                <a:cubicBezTo>
                  <a:pt x="0" y="44"/>
                  <a:pt x="35" y="9"/>
                  <a:pt x="78" y="9"/>
                </a:cubicBezTo>
                <a:cubicBezTo>
                  <a:pt x="260" y="9"/>
                  <a:pt x="260" y="9"/>
                  <a:pt x="260" y="9"/>
                </a:cubicBezTo>
                <a:cubicBezTo>
                  <a:pt x="208" y="61"/>
                  <a:pt x="208" y="61"/>
                  <a:pt x="208" y="61"/>
                </a:cubicBezTo>
                <a:cubicBezTo>
                  <a:pt x="78" y="61"/>
                  <a:pt x="78" y="61"/>
                  <a:pt x="78" y="61"/>
                </a:cubicBezTo>
                <a:cubicBezTo>
                  <a:pt x="64" y="61"/>
                  <a:pt x="52" y="73"/>
                  <a:pt x="52" y="87"/>
                </a:cubicBezTo>
                <a:cubicBezTo>
                  <a:pt x="52" y="347"/>
                  <a:pt x="52" y="347"/>
                  <a:pt x="52" y="347"/>
                </a:cubicBezTo>
                <a:cubicBezTo>
                  <a:pt x="52" y="361"/>
                  <a:pt x="64" y="373"/>
                  <a:pt x="78" y="373"/>
                </a:cubicBezTo>
                <a:cubicBezTo>
                  <a:pt x="338" y="373"/>
                  <a:pt x="338" y="373"/>
                  <a:pt x="338" y="373"/>
                </a:cubicBezTo>
                <a:cubicBezTo>
                  <a:pt x="353" y="373"/>
                  <a:pt x="364" y="361"/>
                  <a:pt x="364" y="347"/>
                </a:cubicBezTo>
                <a:cubicBezTo>
                  <a:pt x="364" y="217"/>
                  <a:pt x="364" y="217"/>
                  <a:pt x="364" y="217"/>
                </a:cubicBezTo>
                <a:cubicBezTo>
                  <a:pt x="416" y="165"/>
                  <a:pt x="416" y="165"/>
                  <a:pt x="416" y="165"/>
                </a:cubicBezTo>
                <a:cubicBezTo>
                  <a:pt x="416" y="347"/>
                  <a:pt x="416" y="347"/>
                  <a:pt x="416" y="347"/>
                </a:cubicBezTo>
                <a:cubicBezTo>
                  <a:pt x="416" y="390"/>
                  <a:pt x="381" y="425"/>
                  <a:pt x="338" y="425"/>
                </a:cubicBezTo>
                <a:close/>
                <a:moveTo>
                  <a:pt x="416" y="44"/>
                </a:moveTo>
                <a:cubicBezTo>
                  <a:pt x="241" y="219"/>
                  <a:pt x="241" y="219"/>
                  <a:pt x="241" y="219"/>
                </a:cubicBezTo>
                <a:cubicBezTo>
                  <a:pt x="232" y="228"/>
                  <a:pt x="216" y="228"/>
                  <a:pt x="207" y="219"/>
                </a:cubicBezTo>
                <a:cubicBezTo>
                  <a:pt x="197" y="209"/>
                  <a:pt x="197" y="193"/>
                  <a:pt x="207" y="184"/>
                </a:cubicBezTo>
                <a:cubicBezTo>
                  <a:pt x="381" y="9"/>
                  <a:pt x="381" y="9"/>
                  <a:pt x="381" y="9"/>
                </a:cubicBezTo>
                <a:cubicBezTo>
                  <a:pt x="391" y="0"/>
                  <a:pt x="406" y="0"/>
                  <a:pt x="416" y="9"/>
                </a:cubicBezTo>
                <a:cubicBezTo>
                  <a:pt x="426" y="19"/>
                  <a:pt x="426" y="34"/>
                  <a:pt x="416" y="44"/>
                </a:cubicBezTo>
                <a:close/>
                <a:moveTo>
                  <a:pt x="157" y="268"/>
                </a:moveTo>
                <a:cubicBezTo>
                  <a:pt x="157" y="217"/>
                  <a:pt x="157" y="217"/>
                  <a:pt x="157" y="217"/>
                </a:cubicBezTo>
                <a:cubicBezTo>
                  <a:pt x="209" y="268"/>
                  <a:pt x="209" y="268"/>
                  <a:pt x="209" y="268"/>
                </a:cubicBezTo>
                <a:cubicBezTo>
                  <a:pt x="157" y="268"/>
                  <a:pt x="157" y="268"/>
                  <a:pt x="157" y="268"/>
                </a:cubicBezTo>
                <a:close/>
              </a:path>
            </a:pathLst>
          </a:custGeom>
          <a:solidFill>
            <a:schemeClr val="accent3"/>
          </a:solidFill>
          <a:ln w="6350">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latin typeface="Roboto"/>
              <a:ea typeface="+mn-ea"/>
            </a:endParaRPr>
          </a:p>
        </p:txBody>
      </p:sp>
      <p:sp>
        <p:nvSpPr>
          <p:cNvPr id="79" name="Freeform 75"/>
          <p:cNvSpPr>
            <a:spLocks noEditPoints="1"/>
          </p:cNvSpPr>
          <p:nvPr/>
        </p:nvSpPr>
        <p:spPr bwMode="auto">
          <a:xfrm>
            <a:off x="9803572" y="2022245"/>
            <a:ext cx="459157" cy="356752"/>
          </a:xfrm>
          <a:custGeom>
            <a:avLst/>
            <a:gdLst/>
            <a:ahLst/>
            <a:cxnLst>
              <a:cxn ang="0">
                <a:pos x="64" y="45"/>
              </a:cxn>
              <a:cxn ang="0">
                <a:pos x="58" y="50"/>
              </a:cxn>
              <a:cxn ang="0">
                <a:pos x="5" y="50"/>
              </a:cxn>
              <a:cxn ang="0">
                <a:pos x="0" y="45"/>
              </a:cxn>
              <a:cxn ang="0">
                <a:pos x="0" y="6"/>
              </a:cxn>
              <a:cxn ang="0">
                <a:pos x="5" y="0"/>
              </a:cxn>
              <a:cxn ang="0">
                <a:pos x="58" y="0"/>
              </a:cxn>
              <a:cxn ang="0">
                <a:pos x="64" y="6"/>
              </a:cxn>
              <a:cxn ang="0">
                <a:pos x="64" y="45"/>
              </a:cxn>
              <a:cxn ang="0">
                <a:pos x="58" y="5"/>
              </a:cxn>
              <a:cxn ang="0">
                <a:pos x="5" y="5"/>
              </a:cxn>
              <a:cxn ang="0">
                <a:pos x="4" y="6"/>
              </a:cxn>
              <a:cxn ang="0">
                <a:pos x="10" y="16"/>
              </a:cxn>
              <a:cxn ang="0">
                <a:pos x="24" y="27"/>
              </a:cxn>
              <a:cxn ang="0">
                <a:pos x="32" y="32"/>
              </a:cxn>
              <a:cxn ang="0">
                <a:pos x="32" y="32"/>
              </a:cxn>
              <a:cxn ang="0">
                <a:pos x="32" y="32"/>
              </a:cxn>
              <a:cxn ang="0">
                <a:pos x="40" y="27"/>
              </a:cxn>
              <a:cxn ang="0">
                <a:pos x="54" y="16"/>
              </a:cxn>
              <a:cxn ang="0">
                <a:pos x="59" y="7"/>
              </a:cxn>
              <a:cxn ang="0">
                <a:pos x="58" y="5"/>
              </a:cxn>
              <a:cxn ang="0">
                <a:pos x="59" y="17"/>
              </a:cxn>
              <a:cxn ang="0">
                <a:pos x="57" y="20"/>
              </a:cxn>
              <a:cxn ang="0">
                <a:pos x="41" y="32"/>
              </a:cxn>
              <a:cxn ang="0">
                <a:pos x="32" y="37"/>
              </a:cxn>
              <a:cxn ang="0">
                <a:pos x="32" y="37"/>
              </a:cxn>
              <a:cxn ang="0">
                <a:pos x="32" y="37"/>
              </a:cxn>
              <a:cxn ang="0">
                <a:pos x="22" y="32"/>
              </a:cxn>
              <a:cxn ang="0">
                <a:pos x="7" y="20"/>
              </a:cxn>
              <a:cxn ang="0">
                <a:pos x="4" y="17"/>
              </a:cxn>
              <a:cxn ang="0">
                <a:pos x="4" y="45"/>
              </a:cxn>
              <a:cxn ang="0">
                <a:pos x="5" y="46"/>
              </a:cxn>
              <a:cxn ang="0">
                <a:pos x="58" y="46"/>
              </a:cxn>
              <a:cxn ang="0">
                <a:pos x="59" y="45"/>
              </a:cxn>
              <a:cxn ang="0">
                <a:pos x="59" y="17"/>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2"/>
          </a:solidFill>
          <a:ln w="6350">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latin typeface="Roboto"/>
              <a:ea typeface="+mn-ea"/>
            </a:endParaRPr>
          </a:p>
        </p:txBody>
      </p:sp>
      <p:sp>
        <p:nvSpPr>
          <p:cNvPr id="80" name="Text Placeholder 58"/>
          <p:cNvSpPr txBox="1">
            <a:spLocks/>
          </p:cNvSpPr>
          <p:nvPr/>
        </p:nvSpPr>
        <p:spPr>
          <a:xfrm>
            <a:off x="8713004" y="2749604"/>
            <a:ext cx="2640293" cy="1072083"/>
          </a:xfrm>
          <a:prstGeom prst="rect">
            <a:avLst/>
          </a:prstGeom>
        </p:spPr>
        <p:txBody>
          <a:bodyPr lIns="121920" rIns="12192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33" b="1" i="0" u="none" strike="noStrike" kern="1200" cap="none" spc="0" normalizeH="0" baseline="0" noProof="0" dirty="0">
                <a:ln>
                  <a:noFill/>
                </a:ln>
                <a:effectLst/>
                <a:uLnTx/>
                <a:uFillTx/>
                <a:latin typeface="Roboto"/>
                <a:ea typeface="+mn-ea"/>
              </a:rPr>
              <a:t>T</a:t>
            </a:r>
            <a:r>
              <a:rPr kumimoji="0" lang="vi-VN" sz="2133" b="1" i="0" u="none" strike="noStrike" kern="1200" cap="none" spc="0" normalizeH="0" baseline="0" noProof="0" dirty="0">
                <a:ln>
                  <a:noFill/>
                </a:ln>
                <a:effectLst/>
                <a:uLnTx/>
                <a:uFillTx/>
                <a:latin typeface="Roboto"/>
                <a:ea typeface="+mn-ea"/>
              </a:rPr>
              <a:t>ổ chức hội nghị hiệp thương giá để bên mua và bên bán thương lượng với nhau</a:t>
            </a:r>
            <a:endParaRPr kumimoji="0" lang="en-US" sz="1467" b="0" i="0" u="none" strike="noStrike" kern="1200" cap="none" spc="0" normalizeH="0" baseline="0" noProof="0" dirty="0">
              <a:ln>
                <a:noFill/>
              </a:ln>
              <a:effectLst/>
              <a:uLnTx/>
              <a:uFillTx/>
              <a:latin typeface="Roboto"/>
              <a:ea typeface="+mn-ea"/>
            </a:endParaRPr>
          </a:p>
        </p:txBody>
      </p:sp>
      <p:sp>
        <p:nvSpPr>
          <p:cNvPr id="81" name="Text Placeholder 58"/>
          <p:cNvSpPr txBox="1">
            <a:spLocks/>
          </p:cNvSpPr>
          <p:nvPr/>
        </p:nvSpPr>
        <p:spPr>
          <a:xfrm>
            <a:off x="8713004" y="5120042"/>
            <a:ext cx="2640293" cy="1072083"/>
          </a:xfrm>
          <a:prstGeom prst="rect">
            <a:avLst/>
          </a:prstGeom>
        </p:spPr>
        <p:txBody>
          <a:bodyPr lIns="121920" rIns="12192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33" b="1" i="0" u="none" strike="noStrike" kern="1200" cap="none" spc="0" normalizeH="0" baseline="0" noProof="0" dirty="0" err="1">
                <a:ln>
                  <a:noFill/>
                </a:ln>
                <a:effectLst/>
                <a:uLnTx/>
                <a:uFillTx/>
                <a:latin typeface="Roboto"/>
                <a:ea typeface="+mn-ea"/>
              </a:rPr>
              <a:t>Trường</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hợp</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không</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thỏa</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thuận</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được</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thì</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cơ</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quan</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tổ</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chức</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hiệp</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thương</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định</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giá</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để</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thực</a:t>
            </a:r>
            <a:r>
              <a:rPr kumimoji="0" lang="en-US" sz="2133" b="1" i="0" u="none" strike="noStrike" kern="1200" cap="none" spc="0" normalizeH="0" baseline="0" noProof="0" dirty="0">
                <a:ln>
                  <a:noFill/>
                </a:ln>
                <a:effectLst/>
                <a:uLnTx/>
                <a:uFillTx/>
                <a:latin typeface="Roboto"/>
                <a:ea typeface="+mn-ea"/>
              </a:rPr>
              <a:t> </a:t>
            </a:r>
            <a:r>
              <a:rPr kumimoji="0" lang="en-US" sz="2133" b="1" i="0" u="none" strike="noStrike" kern="1200" cap="none" spc="0" normalizeH="0" baseline="0" noProof="0" dirty="0" err="1">
                <a:ln>
                  <a:noFill/>
                </a:ln>
                <a:effectLst/>
                <a:uLnTx/>
                <a:uFillTx/>
                <a:latin typeface="Roboto"/>
                <a:ea typeface="+mn-ea"/>
              </a:rPr>
              <a:t>hiện</a:t>
            </a:r>
            <a:endParaRPr kumimoji="0" lang="en-US" sz="1467" b="0" i="0" u="none" strike="noStrike" kern="1200" cap="none" spc="0" normalizeH="0" baseline="0" noProof="0" dirty="0">
              <a:ln>
                <a:noFill/>
              </a:ln>
              <a:effectLst/>
              <a:uLnTx/>
              <a:uFillTx/>
              <a:latin typeface="Roboto"/>
              <a:ea typeface="+mn-ea"/>
            </a:endParaRPr>
          </a:p>
        </p:txBody>
      </p:sp>
      <p:sp>
        <p:nvSpPr>
          <p:cNvPr id="82" name="Freeform 6"/>
          <p:cNvSpPr>
            <a:spLocks/>
          </p:cNvSpPr>
          <p:nvPr/>
        </p:nvSpPr>
        <p:spPr bwMode="auto">
          <a:xfrm>
            <a:off x="6050534" y="2075935"/>
            <a:ext cx="1996575" cy="2386200"/>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solidFill>
            <a:schemeClr val="accent2"/>
          </a:solidFill>
          <a:ln w="19050">
            <a:solidFill>
              <a:schemeClr val="bg1"/>
            </a:solidFill>
            <a:round/>
            <a:headEnd/>
            <a:tailEnd/>
          </a:ln>
        </p:spPr>
        <p:txBody>
          <a:bodyPr vert="horz" wrap="square" lIns="609600" tIns="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chemeClr val="bg1"/>
                </a:solidFill>
                <a:effectLst/>
                <a:uLnTx/>
                <a:uFillTx/>
                <a:latin typeface="Roboto"/>
                <a:ea typeface="+mn-ea"/>
              </a:rPr>
              <a:t>02</a:t>
            </a:r>
          </a:p>
        </p:txBody>
      </p:sp>
      <p:sp>
        <p:nvSpPr>
          <p:cNvPr id="83" name="Freeform 7"/>
          <p:cNvSpPr>
            <a:spLocks/>
          </p:cNvSpPr>
          <p:nvPr/>
        </p:nvSpPr>
        <p:spPr bwMode="auto">
          <a:xfrm>
            <a:off x="5650376" y="4087251"/>
            <a:ext cx="2403051" cy="1986044"/>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solidFill>
            <a:schemeClr val="accent3"/>
          </a:solidFill>
          <a:ln w="19050">
            <a:solidFill>
              <a:schemeClr val="bg1"/>
            </a:solidFill>
            <a:round/>
            <a:headEnd/>
            <a:tailEnd/>
          </a:ln>
        </p:spPr>
        <p:txBody>
          <a:bodyPr vert="horz" wrap="square" lIns="975360" tIns="0" rIns="0" bIns="48768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effectLst/>
                <a:uLnTx/>
                <a:uFillTx/>
                <a:latin typeface="Roboto"/>
                <a:ea typeface="+mn-ea"/>
              </a:rPr>
              <a:t>04</a:t>
            </a:r>
          </a:p>
        </p:txBody>
      </p:sp>
      <p:sp>
        <p:nvSpPr>
          <p:cNvPr id="84" name="Freeform 5"/>
          <p:cNvSpPr>
            <a:spLocks/>
          </p:cNvSpPr>
          <p:nvPr/>
        </p:nvSpPr>
        <p:spPr bwMode="auto">
          <a:xfrm>
            <a:off x="4064491" y="2080148"/>
            <a:ext cx="2375671" cy="2007105"/>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solidFill>
            <a:schemeClr val="accent1"/>
          </a:solidFill>
          <a:ln w="19050">
            <a:solidFill>
              <a:schemeClr val="bg1"/>
            </a:solidFill>
            <a:round/>
            <a:headEnd/>
            <a:tailEnd/>
          </a:ln>
        </p:spPr>
        <p:txBody>
          <a:bodyPr vert="horz" wrap="square" lIns="975360" tIns="36576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effectLst/>
                <a:uLnTx/>
                <a:uFillTx/>
                <a:latin typeface="Roboto"/>
                <a:ea typeface="+mn-ea"/>
              </a:rPr>
              <a:t>01</a:t>
            </a:r>
          </a:p>
        </p:txBody>
      </p:sp>
      <p:sp>
        <p:nvSpPr>
          <p:cNvPr id="85" name="Freeform 8"/>
          <p:cNvSpPr>
            <a:spLocks/>
          </p:cNvSpPr>
          <p:nvPr/>
        </p:nvSpPr>
        <p:spPr bwMode="auto">
          <a:xfrm>
            <a:off x="4064491" y="3680776"/>
            <a:ext cx="1986044" cy="2386200"/>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solidFill>
            <a:schemeClr val="accent4"/>
          </a:solidFill>
          <a:ln w="19050">
            <a:solidFill>
              <a:schemeClr val="bg1"/>
            </a:solidFill>
            <a:round/>
            <a:headEnd/>
            <a:tailEnd/>
          </a:ln>
        </p:spPr>
        <p:txBody>
          <a:bodyPr vert="horz" wrap="square" lIns="975360" tIns="0" rIns="0" bIns="1219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chemeClr val="bg1"/>
                </a:solidFill>
                <a:effectLst/>
                <a:uLnTx/>
                <a:uFillTx/>
                <a:latin typeface="Roboto"/>
                <a:ea typeface="+mn-ea"/>
              </a:rPr>
              <a:t>03</a:t>
            </a:r>
          </a:p>
        </p:txBody>
      </p:sp>
      <p:sp>
        <p:nvSpPr>
          <p:cNvPr id="18" name="Freeform 75">
            <a:extLst>
              <a:ext uri="{FF2B5EF4-FFF2-40B4-BE49-F238E27FC236}">
                <a16:creationId xmlns:a16="http://schemas.microsoft.com/office/drawing/2014/main" xmlns="" id="{EFB25A12-EE86-46E8-ABE4-B692FC346E00}"/>
              </a:ext>
            </a:extLst>
          </p:cNvPr>
          <p:cNvSpPr>
            <a:spLocks noEditPoints="1"/>
          </p:cNvSpPr>
          <p:nvPr/>
        </p:nvSpPr>
        <p:spPr bwMode="auto">
          <a:xfrm>
            <a:off x="1923629" y="2022245"/>
            <a:ext cx="459157" cy="356752"/>
          </a:xfrm>
          <a:custGeom>
            <a:avLst/>
            <a:gdLst/>
            <a:ahLst/>
            <a:cxnLst>
              <a:cxn ang="0">
                <a:pos x="64" y="45"/>
              </a:cxn>
              <a:cxn ang="0">
                <a:pos x="58" y="50"/>
              </a:cxn>
              <a:cxn ang="0">
                <a:pos x="5" y="50"/>
              </a:cxn>
              <a:cxn ang="0">
                <a:pos x="0" y="45"/>
              </a:cxn>
              <a:cxn ang="0">
                <a:pos x="0" y="6"/>
              </a:cxn>
              <a:cxn ang="0">
                <a:pos x="5" y="0"/>
              </a:cxn>
              <a:cxn ang="0">
                <a:pos x="58" y="0"/>
              </a:cxn>
              <a:cxn ang="0">
                <a:pos x="64" y="6"/>
              </a:cxn>
              <a:cxn ang="0">
                <a:pos x="64" y="45"/>
              </a:cxn>
              <a:cxn ang="0">
                <a:pos x="58" y="5"/>
              </a:cxn>
              <a:cxn ang="0">
                <a:pos x="5" y="5"/>
              </a:cxn>
              <a:cxn ang="0">
                <a:pos x="4" y="6"/>
              </a:cxn>
              <a:cxn ang="0">
                <a:pos x="10" y="16"/>
              </a:cxn>
              <a:cxn ang="0">
                <a:pos x="24" y="27"/>
              </a:cxn>
              <a:cxn ang="0">
                <a:pos x="32" y="32"/>
              </a:cxn>
              <a:cxn ang="0">
                <a:pos x="32" y="32"/>
              </a:cxn>
              <a:cxn ang="0">
                <a:pos x="32" y="32"/>
              </a:cxn>
              <a:cxn ang="0">
                <a:pos x="40" y="27"/>
              </a:cxn>
              <a:cxn ang="0">
                <a:pos x="54" y="16"/>
              </a:cxn>
              <a:cxn ang="0">
                <a:pos x="59" y="7"/>
              </a:cxn>
              <a:cxn ang="0">
                <a:pos x="58" y="5"/>
              </a:cxn>
              <a:cxn ang="0">
                <a:pos x="59" y="17"/>
              </a:cxn>
              <a:cxn ang="0">
                <a:pos x="57" y="20"/>
              </a:cxn>
              <a:cxn ang="0">
                <a:pos x="41" y="32"/>
              </a:cxn>
              <a:cxn ang="0">
                <a:pos x="32" y="37"/>
              </a:cxn>
              <a:cxn ang="0">
                <a:pos x="32" y="37"/>
              </a:cxn>
              <a:cxn ang="0">
                <a:pos x="32" y="37"/>
              </a:cxn>
              <a:cxn ang="0">
                <a:pos x="22" y="32"/>
              </a:cxn>
              <a:cxn ang="0">
                <a:pos x="7" y="20"/>
              </a:cxn>
              <a:cxn ang="0">
                <a:pos x="4" y="17"/>
              </a:cxn>
              <a:cxn ang="0">
                <a:pos x="4" y="45"/>
              </a:cxn>
              <a:cxn ang="0">
                <a:pos x="5" y="46"/>
              </a:cxn>
              <a:cxn ang="0">
                <a:pos x="58" y="46"/>
              </a:cxn>
              <a:cxn ang="0">
                <a:pos x="59" y="45"/>
              </a:cxn>
              <a:cxn ang="0">
                <a:pos x="59" y="17"/>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2"/>
          </a:solidFill>
          <a:ln w="6350">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effectLst/>
              <a:uLnTx/>
              <a:uFillTx/>
              <a:latin typeface="Roboto"/>
              <a:ea typeface="+mn-ea"/>
            </a:endParaRPr>
          </a:p>
        </p:txBody>
      </p:sp>
    </p:spTree>
    <p:extLst>
      <p:ext uri="{BB962C8B-B14F-4D97-AF65-F5344CB8AC3E}">
        <p14:creationId xmlns:p14="http://schemas.microsoft.com/office/powerpoint/2010/main" val="368732111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xmlns="" id="{DE399432-C7E4-428E-A29C-B385A7814A1B}"/>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2396" b="12396"/>
          <a:stretch>
            <a:fillRect/>
          </a:stretch>
        </p:blipFill>
        <p:spPr>
          <a:xfrm>
            <a:off x="0" y="0"/>
            <a:ext cx="6096000" cy="3438525"/>
          </a:xfrm>
        </p:spPr>
      </p:pic>
      <p:pic>
        <p:nvPicPr>
          <p:cNvPr id="8" name="Picture Placeholder 7">
            <a:extLst>
              <a:ext uri="{FF2B5EF4-FFF2-40B4-BE49-F238E27FC236}">
                <a16:creationId xmlns:a16="http://schemas.microsoft.com/office/drawing/2014/main" xmlns="" id="{2A034F5D-5026-4E97-83D7-319DD340DB5C}"/>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7752" b="7752"/>
          <a:stretch>
            <a:fillRect/>
          </a:stretch>
        </p:blipFill>
        <p:spPr>
          <a:xfrm>
            <a:off x="6096000" y="3419475"/>
            <a:ext cx="6096000" cy="3438525"/>
          </a:xfrm>
        </p:spPr>
      </p:pic>
      <p:grpSp>
        <p:nvGrpSpPr>
          <p:cNvPr id="2" name="Group 1"/>
          <p:cNvGrpSpPr/>
          <p:nvPr/>
        </p:nvGrpSpPr>
        <p:grpSpPr>
          <a:xfrm>
            <a:off x="420913" y="3880024"/>
            <a:ext cx="5181601" cy="2517427"/>
            <a:chOff x="551542" y="466209"/>
            <a:chExt cx="11103429" cy="2517427"/>
          </a:xfrm>
        </p:grpSpPr>
        <p:sp>
          <p:nvSpPr>
            <p:cNvPr id="12" name="Inhaltsplatzhalter 4">
              <a:extLst>
                <a:ext uri="{FF2B5EF4-FFF2-40B4-BE49-F238E27FC236}">
                  <a16:creationId xmlns:a16="http://schemas.microsoft.com/office/drawing/2014/main" xmlns="" id="{9C7D71FB-F2CE-4411-816A-60F6EB9E8DDD}"/>
                </a:ext>
              </a:extLst>
            </p:cNvPr>
            <p:cNvSpPr txBox="1">
              <a:spLocks/>
            </p:cNvSpPr>
            <p:nvPr/>
          </p:nvSpPr>
          <p:spPr>
            <a:xfrm>
              <a:off x="551542" y="466209"/>
              <a:ext cx="11103429" cy="861774"/>
            </a:xfrm>
            <a:prstGeom prst="rect">
              <a:avLst/>
            </a:prstGeom>
          </p:spPr>
          <p:txBody>
            <a:bodyPr wrap="square" lIns="0" tIns="0" rIns="0" bIns="0" anchor="t">
              <a:spAutoFit/>
            </a:bodyPr>
            <a:lstStyle>
              <a:defPPr>
                <a:defRPr lang="en-US"/>
              </a:defPPr>
              <a:lvl1pPr indent="0" defTabSz="914127">
                <a:lnSpc>
                  <a:spcPct val="100000"/>
                </a:lnSpc>
                <a:spcBef>
                  <a:spcPts val="0"/>
                </a:spcBef>
                <a:spcAft>
                  <a:spcPts val="1200"/>
                </a:spcAft>
                <a:buFont typeface="Wingdings" panose="05000000000000000000" pitchFamily="2" charset="2"/>
                <a:buNone/>
                <a:defRPr sz="1400" b="1">
                  <a:solidFill>
                    <a:schemeClr val="accent1"/>
                  </a:solidFill>
                  <a:latin typeface="+mj-lt"/>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lvl="0" algn="ct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rõ</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sử</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mức</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hiệp</a:t>
              </a:r>
              <a:r>
                <a:rPr lang="en-US" sz="2800" dirty="0">
                  <a:solidFill>
                    <a:schemeClr val="tx1"/>
                  </a:solidFill>
                </a:rPr>
                <a:t> </a:t>
              </a:r>
              <a:r>
                <a:rPr lang="en-US" sz="2800" dirty="0" err="1">
                  <a:solidFill>
                    <a:schemeClr val="tx1"/>
                  </a:solidFill>
                </a:rPr>
                <a:t>thương</a:t>
              </a:r>
              <a:endParaRPr lang="en-US" sz="1800" dirty="0">
                <a:solidFill>
                  <a:schemeClr val="tx1"/>
                </a:solidFill>
              </a:endParaRPr>
            </a:p>
          </p:txBody>
        </p:sp>
        <p:cxnSp>
          <p:nvCxnSpPr>
            <p:cNvPr id="15" name="Straight Connector 14"/>
            <p:cNvCxnSpPr/>
            <p:nvPr/>
          </p:nvCxnSpPr>
          <p:spPr>
            <a:xfrm>
              <a:off x="4971143" y="1509478"/>
              <a:ext cx="22497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Inhaltsplatzhalter 4">
              <a:extLst>
                <a:ext uri="{FF2B5EF4-FFF2-40B4-BE49-F238E27FC236}">
                  <a16:creationId xmlns:a16="http://schemas.microsoft.com/office/drawing/2014/main" xmlns="" id="{8B3C1253-DDA9-494B-BF6C-491262745C2D}"/>
                </a:ext>
              </a:extLst>
            </p:cNvPr>
            <p:cNvSpPr txBox="1">
              <a:spLocks/>
            </p:cNvSpPr>
            <p:nvPr/>
          </p:nvSpPr>
          <p:spPr>
            <a:xfrm>
              <a:off x="551542" y="1690974"/>
              <a:ext cx="11103429" cy="129266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0"/>
                </a:spcAft>
                <a:buNone/>
              </a:pPr>
              <a:r>
                <a:rPr lang="vi-VN" sz="1400" b="1" dirty="0">
                  <a:solidFill>
                    <a:schemeClr val="tx1"/>
                  </a:solidFill>
                  <a:latin typeface="+mj-lt"/>
                </a:rPr>
                <a:t>Mức giá hiệp thương chỉ được áp dụng cho đúng vụ việc mua, bán và khối lượng hàng hóa, dịch vụ đã được các bên thống nhất tại văn bản đề nghị hiệp thương giá; mức giá hiệp thương không có giá trị để áp dụng cho trường hợp khác</a:t>
              </a:r>
              <a:endParaRPr lang="en-US" sz="1400" dirty="0">
                <a:solidFill>
                  <a:schemeClr val="tx1"/>
                </a:solidFill>
                <a:latin typeface="+mj-lt"/>
              </a:endParaRPr>
            </a:p>
          </p:txBody>
        </p:sp>
      </p:grpSp>
      <p:grpSp>
        <p:nvGrpSpPr>
          <p:cNvPr id="17" name="Group 16"/>
          <p:cNvGrpSpPr/>
          <p:nvPr/>
        </p:nvGrpSpPr>
        <p:grpSpPr>
          <a:xfrm>
            <a:off x="6444342" y="460549"/>
            <a:ext cx="5181601" cy="1835189"/>
            <a:chOff x="551542" y="466209"/>
            <a:chExt cx="11103429" cy="1835189"/>
          </a:xfrm>
        </p:grpSpPr>
        <p:sp>
          <p:nvSpPr>
            <p:cNvPr id="18" name="Inhaltsplatzhalter 4">
              <a:extLst>
                <a:ext uri="{FF2B5EF4-FFF2-40B4-BE49-F238E27FC236}">
                  <a16:creationId xmlns:a16="http://schemas.microsoft.com/office/drawing/2014/main" xmlns="" id="{9C7D71FB-F2CE-4411-816A-60F6EB9E8DDD}"/>
                </a:ext>
              </a:extLst>
            </p:cNvPr>
            <p:cNvSpPr txBox="1">
              <a:spLocks/>
            </p:cNvSpPr>
            <p:nvPr/>
          </p:nvSpPr>
          <p:spPr>
            <a:xfrm>
              <a:off x="551542" y="466209"/>
              <a:ext cx="11103429" cy="861774"/>
            </a:xfrm>
            <a:prstGeom prst="rect">
              <a:avLst/>
            </a:prstGeom>
          </p:spPr>
          <p:txBody>
            <a:bodyPr wrap="square" lIns="0" tIns="0" rIns="0" bIns="0" anchor="t">
              <a:spAutoFit/>
            </a:bodyPr>
            <a:lstStyle>
              <a:defPPr>
                <a:defRPr lang="en-US"/>
              </a:defPPr>
              <a:lvl1pPr indent="0" defTabSz="914127">
                <a:lnSpc>
                  <a:spcPct val="100000"/>
                </a:lnSpc>
                <a:spcBef>
                  <a:spcPts val="0"/>
                </a:spcBef>
                <a:spcAft>
                  <a:spcPts val="1200"/>
                </a:spcAft>
                <a:buFont typeface="Wingdings" panose="05000000000000000000" pitchFamily="2" charset="2"/>
                <a:buNone/>
                <a:defRPr sz="1400" b="1">
                  <a:solidFill>
                    <a:schemeClr val="accent1"/>
                  </a:solidFill>
                  <a:latin typeface="+mj-lt"/>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lvl="0" algn="ctr"/>
              <a:r>
                <a:rPr lang="en-US" sz="2800" dirty="0" err="1">
                  <a:solidFill>
                    <a:schemeClr val="tx1"/>
                  </a:solidFill>
                </a:rPr>
                <a:t>Tăng</a:t>
              </a:r>
              <a:r>
                <a:rPr lang="en-US" sz="2800" dirty="0">
                  <a:solidFill>
                    <a:schemeClr val="tx1"/>
                  </a:solidFill>
                </a:rPr>
                <a:t> </a:t>
              </a:r>
              <a:r>
                <a:rPr lang="en-US" sz="2800" dirty="0" err="1">
                  <a:solidFill>
                    <a:schemeClr val="tx1"/>
                  </a:solidFill>
                </a:rPr>
                <a:t>cường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cấp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triển</a:t>
              </a:r>
              <a:r>
                <a:rPr lang="en-US" sz="2800" dirty="0">
                  <a:solidFill>
                    <a:schemeClr val="tx1"/>
                  </a:solidFill>
                </a:rPr>
                <a:t> </a:t>
              </a:r>
              <a:r>
                <a:rPr lang="en-US" sz="2800" dirty="0" err="1">
                  <a:solidFill>
                    <a:schemeClr val="tx1"/>
                  </a:solidFill>
                </a:rPr>
                <a:t>khai</a:t>
              </a:r>
              <a:r>
                <a:rPr lang="en-US" sz="2800" dirty="0">
                  <a:solidFill>
                    <a:schemeClr val="tx1"/>
                  </a:solidFill>
                </a:rPr>
                <a:t> </a:t>
              </a:r>
              <a:r>
                <a:rPr lang="en-US" sz="2800" dirty="0" err="1">
                  <a:solidFill>
                    <a:schemeClr val="tx1"/>
                  </a:solidFill>
                </a:rPr>
                <a:t>hiệp</a:t>
              </a:r>
              <a:r>
                <a:rPr lang="en-US" sz="2800" dirty="0">
                  <a:solidFill>
                    <a:schemeClr val="tx1"/>
                  </a:solidFill>
                </a:rPr>
                <a:t> </a:t>
              </a:r>
              <a:r>
                <a:rPr lang="en-US" sz="2800" dirty="0" err="1">
                  <a:solidFill>
                    <a:schemeClr val="tx1"/>
                  </a:solidFill>
                </a:rPr>
                <a:t>thương</a:t>
              </a:r>
              <a:endParaRPr lang="en-US" sz="1800" dirty="0">
                <a:solidFill>
                  <a:schemeClr val="tx1"/>
                </a:solidFill>
              </a:endParaRPr>
            </a:p>
          </p:txBody>
        </p:sp>
        <p:cxnSp>
          <p:nvCxnSpPr>
            <p:cNvPr id="19" name="Straight Connector 18"/>
            <p:cNvCxnSpPr/>
            <p:nvPr/>
          </p:nvCxnSpPr>
          <p:spPr>
            <a:xfrm>
              <a:off x="4971143" y="1509478"/>
              <a:ext cx="22497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Inhaltsplatzhalter 4">
              <a:extLst>
                <a:ext uri="{FF2B5EF4-FFF2-40B4-BE49-F238E27FC236}">
                  <a16:creationId xmlns:a16="http://schemas.microsoft.com/office/drawing/2014/main" xmlns="" id="{8B3C1253-DDA9-494B-BF6C-491262745C2D}"/>
                </a:ext>
              </a:extLst>
            </p:cNvPr>
            <p:cNvSpPr txBox="1">
              <a:spLocks/>
            </p:cNvSpPr>
            <p:nvPr/>
          </p:nvSpPr>
          <p:spPr>
            <a:xfrm>
              <a:off x="551542" y="1690974"/>
              <a:ext cx="11103429" cy="61042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0"/>
                </a:spcAft>
                <a:buNone/>
              </a:pPr>
              <a:r>
                <a:rPr lang="vi-VN" sz="1400" b="1" dirty="0">
                  <a:solidFill>
                    <a:schemeClr val="tx1"/>
                  </a:solidFill>
                  <a:latin typeface="+mj-lt"/>
                </a:rPr>
                <a:t>Bộ, cơ quan ngang Bộ quản lý ngành, lĩnh vực</a:t>
              </a:r>
              <a:r>
                <a:rPr lang="en-US" sz="1400" b="1" dirty="0">
                  <a:solidFill>
                    <a:schemeClr val="tx1"/>
                  </a:solidFill>
                  <a:latin typeface="+mj-lt"/>
                </a:rPr>
                <a:t> </a:t>
              </a:r>
              <a:r>
                <a:rPr lang="en-US" sz="1400" b="1" dirty="0" err="1">
                  <a:solidFill>
                    <a:schemeClr val="tx1"/>
                  </a:solidFill>
                  <a:latin typeface="+mj-lt"/>
                </a:rPr>
                <a:t>và</a:t>
              </a:r>
              <a:r>
                <a:rPr lang="en-US" sz="1400" b="1" dirty="0">
                  <a:solidFill>
                    <a:schemeClr val="tx1"/>
                  </a:solidFill>
                  <a:latin typeface="+mj-lt"/>
                </a:rPr>
                <a:t> </a:t>
              </a:r>
              <a:r>
                <a:rPr lang="en-US" sz="1400" b="1" dirty="0" err="1">
                  <a:solidFill>
                    <a:schemeClr val="tx1"/>
                  </a:solidFill>
                  <a:latin typeface="+mj-lt"/>
                </a:rPr>
                <a:t>Ủy</a:t>
              </a:r>
              <a:r>
                <a:rPr lang="en-US" sz="1400" b="1" dirty="0">
                  <a:solidFill>
                    <a:schemeClr val="tx1"/>
                  </a:solidFill>
                  <a:latin typeface="+mj-lt"/>
                </a:rPr>
                <a:t> ban </a:t>
              </a:r>
              <a:r>
                <a:rPr lang="en-US" sz="1400" b="1" dirty="0" err="1">
                  <a:solidFill>
                    <a:schemeClr val="tx1"/>
                  </a:solidFill>
                  <a:latin typeface="+mj-lt"/>
                </a:rPr>
                <a:t>nhân</a:t>
              </a:r>
              <a:r>
                <a:rPr lang="en-US" sz="1400" b="1" dirty="0">
                  <a:solidFill>
                    <a:schemeClr val="tx1"/>
                  </a:solidFill>
                  <a:latin typeface="+mj-lt"/>
                </a:rPr>
                <a:t> </a:t>
              </a:r>
              <a:r>
                <a:rPr lang="en-US" sz="1400" b="1" dirty="0" err="1">
                  <a:solidFill>
                    <a:schemeClr val="tx1"/>
                  </a:solidFill>
                  <a:latin typeface="+mj-lt"/>
                </a:rPr>
                <a:t>dân</a:t>
              </a:r>
              <a:r>
                <a:rPr lang="en-US" sz="1400" b="1" dirty="0">
                  <a:solidFill>
                    <a:schemeClr val="tx1"/>
                  </a:solidFill>
                  <a:latin typeface="+mj-lt"/>
                </a:rPr>
                <a:t> </a:t>
              </a:r>
              <a:r>
                <a:rPr lang="en-US" sz="1400" b="1" dirty="0" err="1">
                  <a:solidFill>
                    <a:schemeClr val="tx1"/>
                  </a:solidFill>
                  <a:latin typeface="+mj-lt"/>
                </a:rPr>
                <a:t>cấp</a:t>
              </a:r>
              <a:r>
                <a:rPr lang="en-US" sz="1400" b="1" dirty="0">
                  <a:solidFill>
                    <a:schemeClr val="tx1"/>
                  </a:solidFill>
                  <a:latin typeface="+mj-lt"/>
                </a:rPr>
                <a:t> </a:t>
              </a:r>
              <a:r>
                <a:rPr lang="en-US" sz="1400" b="1" dirty="0" err="1">
                  <a:solidFill>
                    <a:schemeClr val="tx1"/>
                  </a:solidFill>
                  <a:latin typeface="+mj-lt"/>
                </a:rPr>
                <a:t>tỉnh</a:t>
              </a:r>
              <a:r>
                <a:rPr lang="en-US" sz="1400" b="1" dirty="0">
                  <a:solidFill>
                    <a:schemeClr val="tx1"/>
                  </a:solidFill>
                  <a:latin typeface="+mj-lt"/>
                </a:rPr>
                <a:t> </a:t>
              </a:r>
              <a:r>
                <a:rPr lang="en-US" sz="1400" b="1" dirty="0" err="1">
                  <a:solidFill>
                    <a:schemeClr val="tx1"/>
                  </a:solidFill>
                  <a:latin typeface="+mj-lt"/>
                </a:rPr>
                <a:t>tổ</a:t>
              </a:r>
              <a:r>
                <a:rPr lang="en-US" sz="1400" b="1" dirty="0">
                  <a:solidFill>
                    <a:schemeClr val="tx1"/>
                  </a:solidFill>
                  <a:latin typeface="+mj-lt"/>
                </a:rPr>
                <a:t> </a:t>
              </a:r>
              <a:r>
                <a:rPr lang="en-US" sz="1400" b="1" dirty="0" err="1">
                  <a:solidFill>
                    <a:schemeClr val="tx1"/>
                  </a:solidFill>
                  <a:latin typeface="+mj-lt"/>
                </a:rPr>
                <a:t>chức</a:t>
              </a:r>
              <a:r>
                <a:rPr lang="en-US" sz="1400" b="1" dirty="0">
                  <a:solidFill>
                    <a:schemeClr val="tx1"/>
                  </a:solidFill>
                  <a:latin typeface="+mj-lt"/>
                </a:rPr>
                <a:t> </a:t>
              </a:r>
              <a:r>
                <a:rPr lang="en-US" sz="1400" b="1" dirty="0" err="1">
                  <a:solidFill>
                    <a:schemeClr val="tx1"/>
                  </a:solidFill>
                  <a:latin typeface="+mj-lt"/>
                </a:rPr>
                <a:t>việc</a:t>
              </a:r>
              <a:r>
                <a:rPr lang="en-US" sz="1400" b="1" dirty="0">
                  <a:solidFill>
                    <a:schemeClr val="tx1"/>
                  </a:solidFill>
                  <a:latin typeface="+mj-lt"/>
                </a:rPr>
                <a:t> </a:t>
              </a:r>
              <a:r>
                <a:rPr lang="en-US" sz="1400" b="1" dirty="0" err="1">
                  <a:solidFill>
                    <a:schemeClr val="tx1"/>
                  </a:solidFill>
                  <a:latin typeface="+mj-lt"/>
                </a:rPr>
                <a:t>hiệp</a:t>
              </a:r>
              <a:r>
                <a:rPr lang="en-US" sz="1400" b="1" dirty="0">
                  <a:solidFill>
                    <a:schemeClr val="tx1"/>
                  </a:solidFill>
                  <a:latin typeface="+mj-lt"/>
                </a:rPr>
                <a:t> </a:t>
              </a:r>
              <a:r>
                <a:rPr lang="en-US" sz="1400" b="1" dirty="0" err="1">
                  <a:solidFill>
                    <a:schemeClr val="tx1"/>
                  </a:solidFill>
                  <a:latin typeface="+mj-lt"/>
                </a:rPr>
                <a:t>thương</a:t>
              </a:r>
              <a:r>
                <a:rPr lang="en-US" sz="1400" b="1" dirty="0">
                  <a:solidFill>
                    <a:schemeClr val="tx1"/>
                  </a:solidFill>
                  <a:latin typeface="+mj-lt"/>
                </a:rPr>
                <a:t> </a:t>
              </a:r>
              <a:r>
                <a:rPr lang="en-US" sz="1400" b="1" dirty="0" err="1">
                  <a:solidFill>
                    <a:schemeClr val="tx1"/>
                  </a:solidFill>
                  <a:latin typeface="+mj-lt"/>
                </a:rPr>
                <a:t>theo</a:t>
              </a:r>
              <a:r>
                <a:rPr lang="en-US" sz="1400" b="1" dirty="0">
                  <a:solidFill>
                    <a:schemeClr val="tx1"/>
                  </a:solidFill>
                  <a:latin typeface="+mj-lt"/>
                </a:rPr>
                <a:t> </a:t>
              </a:r>
              <a:r>
                <a:rPr lang="en-US" sz="1400" b="1" dirty="0" err="1">
                  <a:solidFill>
                    <a:schemeClr val="tx1"/>
                  </a:solidFill>
                  <a:latin typeface="+mj-lt"/>
                </a:rPr>
                <a:t>phân</a:t>
              </a:r>
              <a:r>
                <a:rPr lang="en-US" sz="1400" b="1" dirty="0">
                  <a:solidFill>
                    <a:schemeClr val="tx1"/>
                  </a:solidFill>
                  <a:latin typeface="+mj-lt"/>
                </a:rPr>
                <a:t> </a:t>
              </a:r>
              <a:r>
                <a:rPr lang="en-US" sz="1400" b="1" dirty="0" err="1">
                  <a:solidFill>
                    <a:schemeClr val="tx1"/>
                  </a:solidFill>
                  <a:latin typeface="+mj-lt"/>
                </a:rPr>
                <a:t>công</a:t>
              </a:r>
              <a:r>
                <a:rPr lang="en-US" sz="1400" b="1" dirty="0">
                  <a:solidFill>
                    <a:schemeClr val="tx1"/>
                  </a:solidFill>
                  <a:latin typeface="+mj-lt"/>
                </a:rPr>
                <a:t>, </a:t>
              </a:r>
              <a:r>
                <a:rPr lang="en-US" sz="1400" b="1" dirty="0" err="1">
                  <a:solidFill>
                    <a:schemeClr val="tx1"/>
                  </a:solidFill>
                  <a:latin typeface="+mj-lt"/>
                </a:rPr>
                <a:t>phân</a:t>
              </a:r>
              <a:r>
                <a:rPr lang="en-US" sz="1400" b="1" dirty="0">
                  <a:solidFill>
                    <a:schemeClr val="tx1"/>
                  </a:solidFill>
                  <a:latin typeface="+mj-lt"/>
                </a:rPr>
                <a:t> </a:t>
              </a:r>
              <a:r>
                <a:rPr lang="en-US" sz="1400" b="1" dirty="0" err="1">
                  <a:solidFill>
                    <a:schemeClr val="tx1"/>
                  </a:solidFill>
                  <a:latin typeface="+mj-lt"/>
                </a:rPr>
                <a:t>cấp</a:t>
              </a:r>
              <a:endParaRPr lang="en-US" sz="1400" dirty="0">
                <a:solidFill>
                  <a:schemeClr val="tx1"/>
                </a:solidFill>
                <a:latin typeface="+mj-lt"/>
              </a:endParaRPr>
            </a:p>
          </p:txBody>
        </p:sp>
      </p:grpSp>
      <p:grpSp>
        <p:nvGrpSpPr>
          <p:cNvPr id="13" name="Group 12"/>
          <p:cNvGrpSpPr/>
          <p:nvPr/>
        </p:nvGrpSpPr>
        <p:grpSpPr>
          <a:xfrm>
            <a:off x="10435772" y="4928280"/>
            <a:ext cx="2249714" cy="420914"/>
            <a:chOff x="9942286" y="493486"/>
            <a:chExt cx="2249714" cy="420914"/>
          </a:xfrm>
        </p:grpSpPr>
        <p:cxnSp>
          <p:nvCxnSpPr>
            <p:cNvPr id="14" name="Straight Connector 13"/>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450594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16890" y="554673"/>
            <a:ext cx="2713355" cy="1031240"/>
            <a:chOff x="5299" y="5242"/>
            <a:chExt cx="4273" cy="1624"/>
          </a:xfrm>
        </p:grpSpPr>
        <p:sp>
          <p:nvSpPr>
            <p:cNvPr id="31" name="文本框 30"/>
            <p:cNvSpPr txBox="1"/>
            <p:nvPr/>
          </p:nvSpPr>
          <p:spPr>
            <a:xfrm>
              <a:off x="7239" y="5703"/>
              <a:ext cx="2333" cy="63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000" b="1" dirty="0">
                  <a:solidFill>
                    <a:srgbClr val="232323"/>
                  </a:solidFill>
                  <a:latin typeface="Chivo Light"/>
                  <a:ea typeface="思源黑体 CN Bold" panose="020B0800000000000000" charset="-122"/>
                </a:rPr>
                <a:t>KÊ KHAI GIÁ</a:t>
              </a:r>
              <a:endParaRPr lang="zh-CN" altLang="en-US" sz="20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endParaRPr>
            </a:p>
          </p:txBody>
        </p:sp>
      </p:grpSp>
      <p:pic>
        <p:nvPicPr>
          <p:cNvPr id="36" name="图片 35" descr="D:\PPT\微信截图_20210928113032.png微信截图_20210928113032"/>
          <p:cNvPicPr>
            <a:picLocks noChangeAspect="1"/>
          </p:cNvPicPr>
          <p:nvPr/>
        </p:nvPicPr>
        <p:blipFill>
          <a:blip r:embed="rId3"/>
          <a:srcRect l="16483"/>
          <a:stretch>
            <a:fillRect/>
          </a:stretch>
        </p:blipFill>
        <p:spPr>
          <a:xfrm>
            <a:off x="1748790" y="1909445"/>
            <a:ext cx="3236595" cy="4100830"/>
          </a:xfrm>
          <a:prstGeom prst="roundRect">
            <a:avLst>
              <a:gd name="adj" fmla="val 10178"/>
            </a:avLst>
          </a:prstGeom>
          <a:ln w="127000">
            <a:noFill/>
          </a:ln>
        </p:spPr>
      </p:pic>
      <p:grpSp>
        <p:nvGrpSpPr>
          <p:cNvPr id="42" name="组合 41"/>
          <p:cNvGrpSpPr/>
          <p:nvPr/>
        </p:nvGrpSpPr>
        <p:grpSpPr>
          <a:xfrm>
            <a:off x="6371830" y="1422829"/>
            <a:ext cx="5257244" cy="707886"/>
            <a:chOff x="6908041" y="2203453"/>
            <a:chExt cx="10640171" cy="707886"/>
          </a:xfrm>
        </p:grpSpPr>
        <p:sp>
          <p:nvSpPr>
            <p:cNvPr id="44" name="文本框 19"/>
            <p:cNvSpPr txBox="1"/>
            <p:nvPr/>
          </p:nvSpPr>
          <p:spPr>
            <a:xfrm>
              <a:off x="7995933" y="2203453"/>
              <a:ext cx="9552279" cy="707886"/>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LÀ BIỆN PHÁP THÔNG BÁO MỨC GIÁ PHỤC VỤ TỔNG HỢP, PHÂN TÍCH, DỰ BÁO</a:t>
              </a:r>
              <a:endParaRPr lang="zh-CN" altLang="en-US" sz="2000" b="1" dirty="0">
                <a:solidFill>
                  <a:schemeClr val="tx1">
                    <a:lumMod val="65000"/>
                    <a:lumOff val="35000"/>
                  </a:schemeClr>
                </a:solidFill>
                <a:cs typeface="+mn-ea"/>
                <a:sym typeface="+mn-lt"/>
              </a:endParaRPr>
            </a:p>
          </p:txBody>
        </p:sp>
        <p:sp>
          <p:nvSpPr>
            <p:cNvPr id="46" name="椭圆 5"/>
            <p:cNvSpPr/>
            <p:nvPr/>
          </p:nvSpPr>
          <p:spPr>
            <a:xfrm>
              <a:off x="6908041" y="2374590"/>
              <a:ext cx="353350" cy="36561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7" name="组合 46"/>
          <p:cNvGrpSpPr/>
          <p:nvPr/>
        </p:nvGrpSpPr>
        <p:grpSpPr>
          <a:xfrm>
            <a:off x="6392904" y="2964803"/>
            <a:ext cx="5146535" cy="1015663"/>
            <a:chOff x="6901910" y="2135211"/>
            <a:chExt cx="11475076" cy="1015891"/>
          </a:xfrm>
        </p:grpSpPr>
        <p:sp>
          <p:nvSpPr>
            <p:cNvPr id="49" name="文本框 26"/>
            <p:cNvSpPr txBox="1"/>
            <p:nvPr/>
          </p:nvSpPr>
          <p:spPr>
            <a:xfrm>
              <a:off x="7851774" y="2135211"/>
              <a:ext cx="10525212" cy="1015891"/>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cs typeface="+mn-ea"/>
                  <a:sym typeface="+mn-ea"/>
                </a:rPr>
                <a:t>THỰC HIỆN KÊ KHAI SAU KHI QUYẾT ĐỊNH GIÁ (SO VỚI TRƯỚC ĐÂY LÀ TRƯỚC KHI QUYẾT ĐỊNH GIÁ)</a:t>
              </a:r>
              <a:endParaRPr lang="zh-CN" altLang="en-US" sz="2000" b="1" dirty="0">
                <a:solidFill>
                  <a:schemeClr val="tx1">
                    <a:lumMod val="65000"/>
                    <a:lumOff val="35000"/>
                  </a:schemeClr>
                </a:solidFill>
                <a:cs typeface="+mn-ea"/>
                <a:sym typeface="+mn-lt"/>
              </a:endParaRPr>
            </a:p>
          </p:txBody>
        </p:sp>
        <p:sp>
          <p:nvSpPr>
            <p:cNvPr id="51" name="椭圆 25"/>
            <p:cNvSpPr/>
            <p:nvPr/>
          </p:nvSpPr>
          <p:spPr>
            <a:xfrm>
              <a:off x="6901910" y="2374590"/>
              <a:ext cx="365612" cy="36561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52" name="组合 51"/>
          <p:cNvGrpSpPr/>
          <p:nvPr/>
        </p:nvGrpSpPr>
        <p:grpSpPr>
          <a:xfrm>
            <a:off x="6392904" y="4692839"/>
            <a:ext cx="4901583" cy="707886"/>
            <a:chOff x="6931649" y="2203374"/>
            <a:chExt cx="4901583" cy="708045"/>
          </a:xfrm>
        </p:grpSpPr>
        <p:sp>
          <p:nvSpPr>
            <p:cNvPr id="54" name="文本框 31"/>
            <p:cNvSpPr txBox="1"/>
            <p:nvPr/>
          </p:nvSpPr>
          <p:spPr>
            <a:xfrm>
              <a:off x="7384192" y="2203374"/>
              <a:ext cx="4449040" cy="708045"/>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DANH MỤC HÀNG HÓA, DỊCH VỤ KÊ KHAI GIÁ DO CHÍNH PHỦ QUY ĐỊNH</a:t>
              </a:r>
              <a:endParaRPr lang="zh-CN" altLang="en-US" sz="2000" b="1" dirty="0">
                <a:solidFill>
                  <a:schemeClr val="tx1">
                    <a:lumMod val="65000"/>
                    <a:lumOff val="35000"/>
                  </a:schemeClr>
                </a:solidFill>
                <a:cs typeface="+mn-ea"/>
                <a:sym typeface="+mn-lt"/>
              </a:endParaRPr>
            </a:p>
          </p:txBody>
        </p:sp>
        <p:sp>
          <p:nvSpPr>
            <p:cNvPr id="56" name="椭圆 30"/>
            <p:cNvSpPr/>
            <p:nvPr/>
          </p:nvSpPr>
          <p:spPr>
            <a:xfrm>
              <a:off x="6931649" y="2374590"/>
              <a:ext cx="306134" cy="3656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Tree>
    <p:extLst>
      <p:ext uri="{BB962C8B-B14F-4D97-AF65-F5344CB8AC3E}">
        <p14:creationId xmlns:p14="http://schemas.microsoft.com/office/powerpoint/2010/main" val="19149306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34514" y="2800760"/>
            <a:ext cx="4685009" cy="405724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en-US"/>
            </a:p>
          </p:txBody>
        </p:sp>
      </p:grpSp>
      <p:grpSp>
        <p:nvGrpSpPr>
          <p:cNvPr id="4" name="Group 4"/>
          <p:cNvGrpSpPr/>
          <p:nvPr/>
        </p:nvGrpSpPr>
        <p:grpSpPr>
          <a:xfrm>
            <a:off x="6573234" y="375983"/>
            <a:ext cx="3307497" cy="2864308"/>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en-US">
                <a:latin typeface="Chivo Light"/>
              </a:endParaRPr>
            </a:p>
          </p:txBody>
        </p:sp>
      </p:grpSp>
      <p:grpSp>
        <p:nvGrpSpPr>
          <p:cNvPr id="6" name="Group 6"/>
          <p:cNvGrpSpPr>
            <a:grpSpLocks noChangeAspect="1"/>
          </p:cNvGrpSpPr>
          <p:nvPr/>
        </p:nvGrpSpPr>
        <p:grpSpPr>
          <a:xfrm>
            <a:off x="6897331" y="1413407"/>
            <a:ext cx="5074364" cy="4394170"/>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US" dirty="0">
                <a:latin typeface="Chivo Light"/>
              </a:endParaRPr>
            </a:p>
          </p:txBody>
        </p:sp>
      </p:grpSp>
      <p:grpSp>
        <p:nvGrpSpPr>
          <p:cNvPr id="12" name="Group 12"/>
          <p:cNvGrpSpPr/>
          <p:nvPr/>
        </p:nvGrpSpPr>
        <p:grpSpPr>
          <a:xfrm>
            <a:off x="685800" y="685800"/>
            <a:ext cx="2808563" cy="390800"/>
            <a:chOff x="0" y="0"/>
            <a:chExt cx="5617125" cy="781600"/>
          </a:xfrm>
        </p:grpSpPr>
        <p:sp>
          <p:nvSpPr>
            <p:cNvPr id="13" name="TextBox 13"/>
            <p:cNvSpPr txBox="1"/>
            <p:nvPr/>
          </p:nvSpPr>
          <p:spPr>
            <a:xfrm>
              <a:off x="1293956" y="104416"/>
              <a:ext cx="4323169" cy="612732"/>
            </a:xfrm>
            <a:prstGeom prst="rect">
              <a:avLst/>
            </a:prstGeom>
          </p:spPr>
          <p:txBody>
            <a:bodyPr lIns="0" tIns="0" rIns="0" bIns="0" rtlCol="0" anchor="t">
              <a:spAutoFit/>
            </a:bodyPr>
            <a:lstStyle/>
            <a:p>
              <a:pPr>
                <a:lnSpc>
                  <a:spcPts val="2239"/>
                </a:lnSpc>
                <a:spcBef>
                  <a:spcPct val="0"/>
                </a:spcBef>
              </a:pPr>
              <a:r>
                <a:rPr lang="en-US" sz="2800" b="1" dirty="0">
                  <a:solidFill>
                    <a:srgbClr val="000000"/>
                  </a:solidFill>
                  <a:latin typeface="Chivo Light"/>
                </a:rPr>
                <a:t>NIÊM YẾT GIÁ</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905010" cy="781600"/>
            </a:xfrm>
            <a:prstGeom prst="rect">
              <a:avLst/>
            </a:prstGeom>
          </p:spPr>
        </p:pic>
      </p:grpSp>
      <p:grpSp>
        <p:nvGrpSpPr>
          <p:cNvPr id="15" name="组合 41">
            <a:extLst>
              <a:ext uri="{FF2B5EF4-FFF2-40B4-BE49-F238E27FC236}">
                <a16:creationId xmlns:a16="http://schemas.microsoft.com/office/drawing/2014/main" xmlns="" id="{63D5ACF0-9C11-4266-A3EE-E5D152200A77}"/>
              </a:ext>
            </a:extLst>
          </p:cNvPr>
          <p:cNvGrpSpPr/>
          <p:nvPr/>
        </p:nvGrpSpPr>
        <p:grpSpPr>
          <a:xfrm>
            <a:off x="685800" y="1687234"/>
            <a:ext cx="5257244" cy="1938992"/>
            <a:chOff x="6908041" y="2203453"/>
            <a:chExt cx="10640171" cy="1938992"/>
          </a:xfrm>
        </p:grpSpPr>
        <p:sp>
          <p:nvSpPr>
            <p:cNvPr id="16" name="文本框 19">
              <a:extLst>
                <a:ext uri="{FF2B5EF4-FFF2-40B4-BE49-F238E27FC236}">
                  <a16:creationId xmlns:a16="http://schemas.microsoft.com/office/drawing/2014/main" xmlns="" id="{58314381-B6E0-45D1-98B9-353832B7AC7D}"/>
                </a:ext>
              </a:extLst>
            </p:cNvPr>
            <p:cNvSpPr txBox="1"/>
            <p:nvPr/>
          </p:nvSpPr>
          <p:spPr>
            <a:xfrm>
              <a:off x="7995933" y="2203453"/>
              <a:ext cx="9552279" cy="1938992"/>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vi-VN" altLang="zh-CN" sz="2000" b="1" dirty="0">
                  <a:solidFill>
                    <a:srgbClr val="232323"/>
                  </a:solidFill>
                  <a:latin typeface="Chivo Light"/>
                  <a:ea typeface="思源黑体 CN Bold" panose="020B0800000000000000" charset="-122"/>
                  <a:sym typeface="+mn-ea"/>
                </a:rPr>
                <a:t>Niêm yết giá là hình thức công khai mức giá mua, giá bán hàng hóa, dịch vụ của tổ chức, cá nhân kinh doanh hàng hóa, dịch vụ nhằm bảo đảm thuận tiện cho việc quan sát, nhận biết của khách hàng và cơ quan nhà nước có thẩm quyền</a:t>
              </a:r>
              <a:endParaRPr lang="zh-CN" altLang="en-US" sz="2000" b="1" dirty="0">
                <a:solidFill>
                  <a:schemeClr val="tx1">
                    <a:lumMod val="65000"/>
                    <a:lumOff val="35000"/>
                  </a:schemeClr>
                </a:solidFill>
                <a:latin typeface="Chivo Light"/>
                <a:cs typeface="+mn-ea"/>
                <a:sym typeface="+mn-lt"/>
              </a:endParaRPr>
            </a:p>
          </p:txBody>
        </p:sp>
        <p:sp>
          <p:nvSpPr>
            <p:cNvPr id="17" name="椭圆 5">
              <a:extLst>
                <a:ext uri="{FF2B5EF4-FFF2-40B4-BE49-F238E27FC236}">
                  <a16:creationId xmlns:a16="http://schemas.microsoft.com/office/drawing/2014/main" xmlns="" id="{F9CEF6D2-A0F0-4097-8D13-22AF699D76FC}"/>
                </a:ext>
              </a:extLst>
            </p:cNvPr>
            <p:cNvSpPr/>
            <p:nvPr/>
          </p:nvSpPr>
          <p:spPr>
            <a:xfrm>
              <a:off x="6908041" y="2374590"/>
              <a:ext cx="353350" cy="36561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hivo Light"/>
                <a:cs typeface="+mn-ea"/>
                <a:sym typeface="+mn-lt"/>
              </a:endParaRPr>
            </a:p>
          </p:txBody>
        </p:sp>
      </p:grpSp>
      <p:grpSp>
        <p:nvGrpSpPr>
          <p:cNvPr id="21" name="组合 51">
            <a:extLst>
              <a:ext uri="{FF2B5EF4-FFF2-40B4-BE49-F238E27FC236}">
                <a16:creationId xmlns:a16="http://schemas.microsoft.com/office/drawing/2014/main" xmlns="" id="{6743921F-80A2-4742-85C5-E18C2979EA4B}"/>
              </a:ext>
            </a:extLst>
          </p:cNvPr>
          <p:cNvGrpSpPr/>
          <p:nvPr/>
        </p:nvGrpSpPr>
        <p:grpSpPr>
          <a:xfrm>
            <a:off x="727156" y="4293323"/>
            <a:ext cx="4901583" cy="1323439"/>
            <a:chOff x="6931649" y="2203374"/>
            <a:chExt cx="4901583" cy="1323736"/>
          </a:xfrm>
        </p:grpSpPr>
        <p:sp>
          <p:nvSpPr>
            <p:cNvPr id="22" name="文本框 31">
              <a:extLst>
                <a:ext uri="{FF2B5EF4-FFF2-40B4-BE49-F238E27FC236}">
                  <a16:creationId xmlns:a16="http://schemas.microsoft.com/office/drawing/2014/main" xmlns="" id="{22819B20-6D3E-42D8-8F5F-811BF443A5A3}"/>
                </a:ext>
              </a:extLst>
            </p:cNvPr>
            <p:cNvSpPr txBox="1"/>
            <p:nvPr/>
          </p:nvSpPr>
          <p:spPr>
            <a:xfrm>
              <a:off x="7384192" y="2203374"/>
              <a:ext cx="4449040" cy="1323736"/>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Q</a:t>
              </a:r>
              <a:r>
                <a:rPr lang="vi-VN" altLang="zh-CN" sz="2000" b="1" dirty="0">
                  <a:solidFill>
                    <a:srgbClr val="232323"/>
                  </a:solidFill>
                  <a:latin typeface="Chivo Light"/>
                  <a:ea typeface="思源黑体 CN Bold" panose="020B0800000000000000" charset="-122"/>
                  <a:sym typeface="+mn-ea"/>
                </a:rPr>
                <a:t>uy định chi tiết hơn đối với một số nội dung phải thực hiện niêm yết cũng như quyền, trách nhiệm của các bên mua, bán trên thị trường</a:t>
              </a:r>
              <a:endParaRPr lang="zh-CN" altLang="en-US" sz="2000" b="1" dirty="0">
                <a:solidFill>
                  <a:schemeClr val="tx1">
                    <a:lumMod val="65000"/>
                    <a:lumOff val="35000"/>
                  </a:schemeClr>
                </a:solidFill>
                <a:latin typeface="Chivo Light"/>
                <a:cs typeface="+mn-ea"/>
                <a:sym typeface="+mn-lt"/>
              </a:endParaRPr>
            </a:p>
          </p:txBody>
        </p:sp>
        <p:sp>
          <p:nvSpPr>
            <p:cNvPr id="23" name="椭圆 30">
              <a:extLst>
                <a:ext uri="{FF2B5EF4-FFF2-40B4-BE49-F238E27FC236}">
                  <a16:creationId xmlns:a16="http://schemas.microsoft.com/office/drawing/2014/main" xmlns="" id="{EE217085-B2C3-40F5-B597-7DEA88C438DA}"/>
                </a:ext>
              </a:extLst>
            </p:cNvPr>
            <p:cNvSpPr/>
            <p:nvPr/>
          </p:nvSpPr>
          <p:spPr>
            <a:xfrm>
              <a:off x="6931649" y="2374590"/>
              <a:ext cx="306134" cy="3656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hivo Light"/>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5E724995-FA9C-4404-A5DB-D4BB85B844C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039" r="31039"/>
          <a:stretch>
            <a:fillRect/>
          </a:stretch>
        </p:blipFill>
        <p:spPr/>
      </p:pic>
      <p:sp>
        <p:nvSpPr>
          <p:cNvPr id="2" name="Title 1"/>
          <p:cNvSpPr>
            <a:spLocks noGrp="1"/>
          </p:cNvSpPr>
          <p:nvPr>
            <p:ph type="title"/>
          </p:nvPr>
        </p:nvSpPr>
        <p:spPr/>
        <p:txBody>
          <a:bodyPr/>
          <a:lstStyle/>
          <a:p>
            <a:r>
              <a:rPr lang="en-US" dirty="0">
                <a:solidFill>
                  <a:schemeClr val="tx1"/>
                </a:solidFill>
              </a:rPr>
              <a:t>GIÁ THAM CHIẾU</a:t>
            </a:r>
          </a:p>
        </p:txBody>
      </p:sp>
      <p:sp>
        <p:nvSpPr>
          <p:cNvPr id="9" name="Inhaltsplatzhalter 4">
            <a:extLst>
              <a:ext uri="{FF2B5EF4-FFF2-40B4-BE49-F238E27FC236}">
                <a16:creationId xmlns:a16="http://schemas.microsoft.com/office/drawing/2014/main" xmlns="" id="{09C8F2FF-D615-460F-85C4-8B78844DE68B}"/>
              </a:ext>
            </a:extLst>
          </p:cNvPr>
          <p:cNvSpPr txBox="1">
            <a:spLocks/>
          </p:cNvSpPr>
          <p:nvPr/>
        </p:nvSpPr>
        <p:spPr>
          <a:xfrm>
            <a:off x="5041900" y="1887264"/>
            <a:ext cx="6616700" cy="14362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127" rtl="0" eaLnBrk="1" fontAlgn="auto" latinLnBrk="0" hangingPunct="1">
              <a:lnSpc>
                <a:spcPct val="150000"/>
              </a:lnSpc>
              <a:spcBef>
                <a:spcPts val="0"/>
              </a:spcBef>
              <a:spcAft>
                <a:spcPts val="600"/>
              </a:spcAft>
              <a:buClrTx/>
              <a:buSzTx/>
              <a:buFont typeface="Wingdings" panose="05000000000000000000" pitchFamily="2" charset="2"/>
              <a:buNone/>
              <a:tabLst/>
              <a:defRPr/>
            </a:pPr>
            <a:r>
              <a:rPr kumimoji="0" lang="vi-VN" sz="1600" b="1" i="0" u="none" strike="noStrike" kern="1200" cap="none" spc="0" normalizeH="0" baseline="0" noProof="0" dirty="0">
                <a:ln>
                  <a:noFill/>
                </a:ln>
                <a:solidFill>
                  <a:schemeClr val="tx1"/>
                </a:solidFill>
                <a:effectLst/>
                <a:uLnTx/>
                <a:uFillTx/>
                <a:latin typeface="Roboto"/>
                <a:ea typeface="+mn-ea"/>
              </a:rPr>
              <a:t>Giá tham chiếu là mức giá của hàng hóa, dịch vụ tại thị trường trong nước, quốc tế do cơ quan, tổ chức có thẩm quyền công bố để các cơ quan và tổ chức, cá nhân kinh doanh hàng hóa, dịch vụ sử dụng cho việc thỏa thuận, quyết định giá hàng hóa, dịch vụ.</a:t>
            </a:r>
            <a:endParaRPr kumimoji="0" lang="en-US" sz="1100" b="0" i="0" u="none" strike="noStrike" kern="1200" cap="none" spc="0" normalizeH="0" baseline="0" noProof="0" dirty="0">
              <a:ln>
                <a:noFill/>
              </a:ln>
              <a:solidFill>
                <a:schemeClr val="tx1"/>
              </a:solidFill>
              <a:effectLst/>
              <a:uLnTx/>
              <a:uFillTx/>
              <a:latin typeface="Roboto"/>
              <a:ea typeface="+mn-ea"/>
            </a:endParaRPr>
          </a:p>
        </p:txBody>
      </p:sp>
      <p:sp>
        <p:nvSpPr>
          <p:cNvPr id="10" name="Inhaltsplatzhalter 4">
            <a:extLst>
              <a:ext uri="{FF2B5EF4-FFF2-40B4-BE49-F238E27FC236}">
                <a16:creationId xmlns:a16="http://schemas.microsoft.com/office/drawing/2014/main" xmlns="" id="{14CD01D4-BC5F-434C-84F8-F7C8BA02525E}"/>
              </a:ext>
            </a:extLst>
          </p:cNvPr>
          <p:cNvSpPr txBox="1">
            <a:spLocks/>
          </p:cNvSpPr>
          <p:nvPr/>
        </p:nvSpPr>
        <p:spPr>
          <a:xfrm>
            <a:off x="5041900" y="3510205"/>
            <a:ext cx="6616700" cy="106695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127" rtl="0" eaLnBrk="1" fontAlgn="auto" latinLnBrk="0" hangingPunct="1">
              <a:lnSpc>
                <a:spcPct val="150000"/>
              </a:lnSpc>
              <a:spcBef>
                <a:spcPts val="0"/>
              </a:spcBef>
              <a:spcAft>
                <a:spcPts val="600"/>
              </a:spcAft>
              <a:buClrTx/>
              <a:buSzTx/>
              <a:buFont typeface="Wingdings" panose="05000000000000000000" pitchFamily="2" charset="2"/>
              <a:buNone/>
              <a:tabLst/>
              <a:defRPr/>
            </a:pPr>
            <a:r>
              <a:rPr lang="en-US" sz="1600" b="1" dirty="0" err="1">
                <a:solidFill>
                  <a:schemeClr val="tx1"/>
                </a:solidFill>
                <a:latin typeface="Roboto"/>
              </a:rPr>
              <a:t>Đây</a:t>
            </a:r>
            <a:r>
              <a:rPr lang="en-US" sz="1600" b="1" dirty="0">
                <a:solidFill>
                  <a:schemeClr val="tx1"/>
                </a:solidFill>
                <a:latin typeface="Roboto"/>
              </a:rPr>
              <a:t> </a:t>
            </a:r>
            <a:r>
              <a:rPr lang="en-US" sz="1600" b="1" dirty="0" err="1">
                <a:solidFill>
                  <a:schemeClr val="tx1"/>
                </a:solidFill>
                <a:latin typeface="Roboto"/>
              </a:rPr>
              <a:t>là</a:t>
            </a:r>
            <a:r>
              <a:rPr lang="en-US" sz="1600" b="1" dirty="0">
                <a:solidFill>
                  <a:schemeClr val="tx1"/>
                </a:solidFill>
                <a:latin typeface="Roboto"/>
              </a:rPr>
              <a:t> </a:t>
            </a:r>
            <a:r>
              <a:rPr lang="en-US" sz="1600" b="1" dirty="0" err="1">
                <a:solidFill>
                  <a:schemeClr val="tx1"/>
                </a:solidFill>
                <a:latin typeface="Roboto"/>
              </a:rPr>
              <a:t>một</a:t>
            </a:r>
            <a:r>
              <a:rPr lang="en-US" sz="1600" b="1" dirty="0">
                <a:solidFill>
                  <a:schemeClr val="tx1"/>
                </a:solidFill>
                <a:latin typeface="Roboto"/>
              </a:rPr>
              <a:t> </a:t>
            </a:r>
            <a:r>
              <a:rPr lang="en-US" sz="1600" b="1" dirty="0" err="1">
                <a:solidFill>
                  <a:schemeClr val="tx1"/>
                </a:solidFill>
                <a:latin typeface="Roboto"/>
              </a:rPr>
              <a:t>hình</a:t>
            </a:r>
            <a:r>
              <a:rPr lang="en-US" sz="1600" b="1" dirty="0">
                <a:solidFill>
                  <a:schemeClr val="tx1"/>
                </a:solidFill>
                <a:latin typeface="Roboto"/>
              </a:rPr>
              <a:t> </a:t>
            </a:r>
            <a:r>
              <a:rPr lang="en-US" sz="1600" b="1" dirty="0" err="1">
                <a:solidFill>
                  <a:schemeClr val="tx1"/>
                </a:solidFill>
                <a:latin typeface="Roboto"/>
              </a:rPr>
              <a:t>thức</a:t>
            </a:r>
            <a:r>
              <a:rPr lang="en-US" sz="1600" b="1" dirty="0">
                <a:solidFill>
                  <a:schemeClr val="tx1"/>
                </a:solidFill>
                <a:latin typeface="Roboto"/>
              </a:rPr>
              <a:t> </a:t>
            </a:r>
            <a:r>
              <a:rPr lang="en-US" sz="1600" b="1" dirty="0" err="1">
                <a:solidFill>
                  <a:schemeClr val="tx1"/>
                </a:solidFill>
                <a:latin typeface="Roboto"/>
              </a:rPr>
              <a:t>được</a:t>
            </a:r>
            <a:r>
              <a:rPr lang="en-US" sz="1600" b="1" dirty="0">
                <a:solidFill>
                  <a:schemeClr val="tx1"/>
                </a:solidFill>
                <a:latin typeface="Roboto"/>
              </a:rPr>
              <a:t> </a:t>
            </a:r>
            <a:r>
              <a:rPr lang="en-US" sz="1600" b="1" dirty="0" err="1">
                <a:solidFill>
                  <a:schemeClr val="tx1"/>
                </a:solidFill>
                <a:latin typeface="Roboto"/>
              </a:rPr>
              <a:t>áp</a:t>
            </a:r>
            <a:r>
              <a:rPr lang="en-US" sz="1600" b="1" dirty="0">
                <a:solidFill>
                  <a:schemeClr val="tx1"/>
                </a:solidFill>
                <a:latin typeface="Roboto"/>
              </a:rPr>
              <a:t> </a:t>
            </a:r>
            <a:r>
              <a:rPr lang="en-US" sz="1600" b="1" dirty="0" err="1">
                <a:solidFill>
                  <a:schemeClr val="tx1"/>
                </a:solidFill>
                <a:latin typeface="Roboto"/>
              </a:rPr>
              <a:t>dụng</a:t>
            </a:r>
            <a:r>
              <a:rPr lang="en-US" sz="1600" b="1" dirty="0">
                <a:solidFill>
                  <a:schemeClr val="tx1"/>
                </a:solidFill>
                <a:latin typeface="Roboto"/>
              </a:rPr>
              <a:t> </a:t>
            </a:r>
            <a:r>
              <a:rPr lang="en-US" sz="1600" b="1" dirty="0" err="1">
                <a:solidFill>
                  <a:schemeClr val="tx1"/>
                </a:solidFill>
                <a:latin typeface="Roboto"/>
              </a:rPr>
              <a:t>khá</a:t>
            </a:r>
            <a:r>
              <a:rPr lang="en-US" sz="1600" b="1" dirty="0">
                <a:solidFill>
                  <a:schemeClr val="tx1"/>
                </a:solidFill>
                <a:latin typeface="Roboto"/>
              </a:rPr>
              <a:t> </a:t>
            </a:r>
            <a:r>
              <a:rPr lang="en-US" sz="1600" b="1" dirty="0" err="1">
                <a:solidFill>
                  <a:schemeClr val="tx1"/>
                </a:solidFill>
                <a:latin typeface="Roboto"/>
              </a:rPr>
              <a:t>rộng</a:t>
            </a:r>
            <a:r>
              <a:rPr lang="en-US" sz="1600" b="1" dirty="0">
                <a:solidFill>
                  <a:schemeClr val="tx1"/>
                </a:solidFill>
                <a:latin typeface="Roboto"/>
              </a:rPr>
              <a:t> </a:t>
            </a:r>
            <a:r>
              <a:rPr lang="en-US" sz="1600" b="1" dirty="0" err="1">
                <a:solidFill>
                  <a:schemeClr val="tx1"/>
                </a:solidFill>
                <a:latin typeface="Roboto"/>
              </a:rPr>
              <a:t>rãi</a:t>
            </a:r>
            <a:r>
              <a:rPr lang="en-US" sz="1600" b="1" dirty="0">
                <a:solidFill>
                  <a:schemeClr val="tx1"/>
                </a:solidFill>
                <a:latin typeface="Roboto"/>
              </a:rPr>
              <a:t> </a:t>
            </a:r>
            <a:r>
              <a:rPr lang="en-US" sz="1600" b="1" dirty="0" err="1">
                <a:solidFill>
                  <a:schemeClr val="tx1"/>
                </a:solidFill>
                <a:latin typeface="Roboto"/>
              </a:rPr>
              <a:t>trên</a:t>
            </a:r>
            <a:r>
              <a:rPr lang="en-US" sz="1600" b="1" dirty="0">
                <a:solidFill>
                  <a:schemeClr val="tx1"/>
                </a:solidFill>
                <a:latin typeface="Roboto"/>
              </a:rPr>
              <a:t> </a:t>
            </a:r>
            <a:r>
              <a:rPr lang="en-US" sz="1600" b="1" dirty="0" err="1">
                <a:solidFill>
                  <a:schemeClr val="tx1"/>
                </a:solidFill>
                <a:latin typeface="Roboto"/>
              </a:rPr>
              <a:t>thế</a:t>
            </a:r>
            <a:r>
              <a:rPr lang="en-US" sz="1600" b="1" dirty="0">
                <a:solidFill>
                  <a:schemeClr val="tx1"/>
                </a:solidFill>
                <a:latin typeface="Roboto"/>
              </a:rPr>
              <a:t> </a:t>
            </a:r>
            <a:r>
              <a:rPr lang="en-US" sz="1600" b="1" dirty="0" err="1">
                <a:solidFill>
                  <a:schemeClr val="tx1"/>
                </a:solidFill>
                <a:latin typeface="Roboto"/>
              </a:rPr>
              <a:t>giới</a:t>
            </a:r>
            <a:r>
              <a:rPr lang="en-US" sz="1600" b="1" dirty="0">
                <a:solidFill>
                  <a:schemeClr val="tx1"/>
                </a:solidFill>
                <a:latin typeface="Roboto"/>
              </a:rPr>
              <a:t>, </a:t>
            </a:r>
            <a:r>
              <a:rPr lang="en-US" sz="1600" b="1" dirty="0" err="1">
                <a:solidFill>
                  <a:schemeClr val="tx1"/>
                </a:solidFill>
                <a:latin typeface="Roboto"/>
              </a:rPr>
              <a:t>một</a:t>
            </a:r>
            <a:r>
              <a:rPr lang="en-US" sz="1600" b="1" dirty="0">
                <a:solidFill>
                  <a:schemeClr val="tx1"/>
                </a:solidFill>
                <a:latin typeface="Roboto"/>
              </a:rPr>
              <a:t> </a:t>
            </a:r>
            <a:r>
              <a:rPr lang="en-US" sz="1600" b="1" dirty="0" err="1">
                <a:solidFill>
                  <a:schemeClr val="tx1"/>
                </a:solidFill>
                <a:latin typeface="Roboto"/>
              </a:rPr>
              <a:t>mặt</a:t>
            </a:r>
            <a:r>
              <a:rPr lang="en-US" sz="1600" b="1" dirty="0">
                <a:solidFill>
                  <a:schemeClr val="tx1"/>
                </a:solidFill>
                <a:latin typeface="Roboto"/>
              </a:rPr>
              <a:t> </a:t>
            </a:r>
            <a:r>
              <a:rPr lang="en-US" sz="1600" b="1" dirty="0" err="1">
                <a:solidFill>
                  <a:schemeClr val="tx1"/>
                </a:solidFill>
                <a:latin typeface="Roboto"/>
              </a:rPr>
              <a:t>vẫn</a:t>
            </a:r>
            <a:r>
              <a:rPr lang="en-US" sz="1600" b="1" dirty="0">
                <a:solidFill>
                  <a:schemeClr val="tx1"/>
                </a:solidFill>
                <a:latin typeface="Roboto"/>
              </a:rPr>
              <a:t> </a:t>
            </a:r>
            <a:r>
              <a:rPr lang="en-US" sz="1600" b="1" dirty="0" err="1">
                <a:solidFill>
                  <a:schemeClr val="tx1"/>
                </a:solidFill>
                <a:latin typeface="Roboto"/>
              </a:rPr>
              <a:t>có</a:t>
            </a:r>
            <a:r>
              <a:rPr lang="en-US" sz="1600" b="1" dirty="0">
                <a:solidFill>
                  <a:schemeClr val="tx1"/>
                </a:solidFill>
                <a:latin typeface="Roboto"/>
              </a:rPr>
              <a:t> </a:t>
            </a:r>
            <a:r>
              <a:rPr lang="en-US" sz="1600" b="1" dirty="0" err="1">
                <a:solidFill>
                  <a:schemeClr val="tx1"/>
                </a:solidFill>
                <a:latin typeface="Roboto"/>
              </a:rPr>
              <a:t>sự</a:t>
            </a:r>
            <a:r>
              <a:rPr lang="en-US" sz="1600" b="1" dirty="0">
                <a:solidFill>
                  <a:schemeClr val="tx1"/>
                </a:solidFill>
                <a:latin typeface="Roboto"/>
              </a:rPr>
              <a:t> </a:t>
            </a:r>
            <a:r>
              <a:rPr lang="en-US" sz="1600" b="1" dirty="0" err="1">
                <a:solidFill>
                  <a:schemeClr val="tx1"/>
                </a:solidFill>
                <a:latin typeface="Roboto"/>
              </a:rPr>
              <a:t>quản</a:t>
            </a:r>
            <a:r>
              <a:rPr lang="en-US" sz="1600" b="1" dirty="0">
                <a:solidFill>
                  <a:schemeClr val="tx1"/>
                </a:solidFill>
                <a:latin typeface="Roboto"/>
              </a:rPr>
              <a:t> </a:t>
            </a:r>
            <a:r>
              <a:rPr lang="en-US" sz="1600" b="1" dirty="0" err="1">
                <a:solidFill>
                  <a:schemeClr val="tx1"/>
                </a:solidFill>
                <a:latin typeface="Roboto"/>
              </a:rPr>
              <a:t>lý</a:t>
            </a:r>
            <a:r>
              <a:rPr lang="en-US" sz="1600" b="1" dirty="0">
                <a:solidFill>
                  <a:schemeClr val="tx1"/>
                </a:solidFill>
                <a:latin typeface="Roboto"/>
              </a:rPr>
              <a:t> </a:t>
            </a:r>
            <a:r>
              <a:rPr lang="en-US" sz="1600" b="1" dirty="0" err="1">
                <a:solidFill>
                  <a:schemeClr val="tx1"/>
                </a:solidFill>
                <a:latin typeface="Roboto"/>
              </a:rPr>
              <a:t>có</a:t>
            </a:r>
            <a:r>
              <a:rPr lang="en-US" sz="1600" b="1" dirty="0">
                <a:solidFill>
                  <a:schemeClr val="tx1"/>
                </a:solidFill>
                <a:latin typeface="Roboto"/>
              </a:rPr>
              <a:t> </a:t>
            </a:r>
            <a:r>
              <a:rPr lang="en-US" sz="1600" b="1" dirty="0" err="1">
                <a:solidFill>
                  <a:schemeClr val="tx1"/>
                </a:solidFill>
                <a:latin typeface="Roboto"/>
              </a:rPr>
              <a:t>tính</a:t>
            </a:r>
            <a:r>
              <a:rPr lang="en-US" sz="1600" b="1" dirty="0">
                <a:solidFill>
                  <a:schemeClr val="tx1"/>
                </a:solidFill>
                <a:latin typeface="Roboto"/>
              </a:rPr>
              <a:t> </a:t>
            </a:r>
            <a:r>
              <a:rPr lang="en-US" sz="1600" b="1" dirty="0" err="1">
                <a:solidFill>
                  <a:schemeClr val="tx1"/>
                </a:solidFill>
                <a:latin typeface="Roboto"/>
              </a:rPr>
              <a:t>gián</a:t>
            </a:r>
            <a:r>
              <a:rPr lang="en-US" sz="1600" b="1" dirty="0">
                <a:solidFill>
                  <a:schemeClr val="tx1"/>
                </a:solidFill>
                <a:latin typeface="Roboto"/>
              </a:rPr>
              <a:t> </a:t>
            </a:r>
            <a:r>
              <a:rPr lang="en-US" sz="1600" b="1" dirty="0" err="1">
                <a:solidFill>
                  <a:schemeClr val="tx1"/>
                </a:solidFill>
                <a:latin typeface="Roboto"/>
              </a:rPr>
              <a:t>tiếp</a:t>
            </a:r>
            <a:r>
              <a:rPr lang="en-US" sz="1600" b="1" dirty="0">
                <a:solidFill>
                  <a:schemeClr val="tx1"/>
                </a:solidFill>
                <a:latin typeface="Roboto"/>
              </a:rPr>
              <a:t>, </a:t>
            </a:r>
            <a:r>
              <a:rPr lang="en-US" sz="1600" b="1" dirty="0" err="1">
                <a:solidFill>
                  <a:schemeClr val="tx1"/>
                </a:solidFill>
                <a:latin typeface="Roboto"/>
              </a:rPr>
              <a:t>một</a:t>
            </a:r>
            <a:r>
              <a:rPr lang="en-US" sz="1600" b="1" dirty="0">
                <a:solidFill>
                  <a:schemeClr val="tx1"/>
                </a:solidFill>
                <a:latin typeface="Roboto"/>
              </a:rPr>
              <a:t> </a:t>
            </a:r>
            <a:r>
              <a:rPr lang="en-US" sz="1600" b="1" dirty="0" err="1">
                <a:solidFill>
                  <a:schemeClr val="tx1"/>
                </a:solidFill>
                <a:latin typeface="Roboto"/>
              </a:rPr>
              <a:t>mặt</a:t>
            </a:r>
            <a:r>
              <a:rPr lang="en-US" sz="1600" b="1" dirty="0">
                <a:solidFill>
                  <a:schemeClr val="tx1"/>
                </a:solidFill>
                <a:latin typeface="Roboto"/>
              </a:rPr>
              <a:t> </a:t>
            </a:r>
            <a:r>
              <a:rPr lang="en-US" sz="1600" b="1" dirty="0" err="1">
                <a:solidFill>
                  <a:schemeClr val="tx1"/>
                </a:solidFill>
                <a:latin typeface="Roboto"/>
              </a:rPr>
              <a:t>vẫn</a:t>
            </a:r>
            <a:r>
              <a:rPr lang="en-US" sz="1600" b="1" dirty="0">
                <a:solidFill>
                  <a:schemeClr val="tx1"/>
                </a:solidFill>
                <a:latin typeface="Roboto"/>
              </a:rPr>
              <a:t> </a:t>
            </a:r>
            <a:r>
              <a:rPr lang="en-US" sz="1600" b="1" dirty="0" err="1">
                <a:solidFill>
                  <a:schemeClr val="tx1"/>
                </a:solidFill>
                <a:latin typeface="Roboto"/>
              </a:rPr>
              <a:t>tập</a:t>
            </a:r>
            <a:r>
              <a:rPr lang="en-US" sz="1600" b="1" dirty="0">
                <a:solidFill>
                  <a:schemeClr val="tx1"/>
                </a:solidFill>
                <a:latin typeface="Roboto"/>
              </a:rPr>
              <a:t> </a:t>
            </a:r>
            <a:r>
              <a:rPr lang="en-US" sz="1600" b="1" dirty="0" err="1">
                <a:solidFill>
                  <a:schemeClr val="tx1"/>
                </a:solidFill>
                <a:latin typeface="Roboto"/>
              </a:rPr>
              <a:t>trung</a:t>
            </a:r>
            <a:r>
              <a:rPr lang="en-US" sz="1600" b="1" dirty="0">
                <a:solidFill>
                  <a:schemeClr val="tx1"/>
                </a:solidFill>
                <a:latin typeface="Roboto"/>
              </a:rPr>
              <a:t> </a:t>
            </a:r>
            <a:r>
              <a:rPr lang="en-US" sz="1600" b="1" dirty="0" err="1">
                <a:solidFill>
                  <a:schemeClr val="tx1"/>
                </a:solidFill>
                <a:latin typeface="Roboto"/>
              </a:rPr>
              <a:t>quyền</a:t>
            </a:r>
            <a:r>
              <a:rPr lang="en-US" sz="1600" b="1" dirty="0">
                <a:solidFill>
                  <a:schemeClr val="tx1"/>
                </a:solidFill>
                <a:latin typeface="Roboto"/>
              </a:rPr>
              <a:t> </a:t>
            </a:r>
            <a:r>
              <a:rPr lang="en-US" sz="1600" b="1" dirty="0" err="1">
                <a:solidFill>
                  <a:schemeClr val="tx1"/>
                </a:solidFill>
                <a:latin typeface="Roboto"/>
              </a:rPr>
              <a:t>và</a:t>
            </a:r>
            <a:r>
              <a:rPr lang="en-US" sz="1600" b="1" dirty="0">
                <a:solidFill>
                  <a:schemeClr val="tx1"/>
                </a:solidFill>
                <a:latin typeface="Roboto"/>
              </a:rPr>
              <a:t> </a:t>
            </a:r>
            <a:r>
              <a:rPr lang="en-US" sz="1600" b="1" dirty="0" err="1">
                <a:solidFill>
                  <a:schemeClr val="tx1"/>
                </a:solidFill>
                <a:latin typeface="Roboto"/>
              </a:rPr>
              <a:t>tạo</a:t>
            </a:r>
            <a:r>
              <a:rPr lang="en-US" sz="1600" b="1" dirty="0">
                <a:solidFill>
                  <a:schemeClr val="tx1"/>
                </a:solidFill>
                <a:latin typeface="Roboto"/>
              </a:rPr>
              <a:t> </a:t>
            </a:r>
            <a:r>
              <a:rPr lang="en-US" sz="1600" b="1" dirty="0" err="1">
                <a:solidFill>
                  <a:schemeClr val="tx1"/>
                </a:solidFill>
                <a:latin typeface="Roboto"/>
              </a:rPr>
              <a:t>chủ</a:t>
            </a:r>
            <a:r>
              <a:rPr lang="en-US" sz="1600" b="1" dirty="0">
                <a:solidFill>
                  <a:schemeClr val="tx1"/>
                </a:solidFill>
                <a:latin typeface="Roboto"/>
              </a:rPr>
              <a:t> </a:t>
            </a:r>
            <a:r>
              <a:rPr lang="en-US" sz="1600" b="1" dirty="0" err="1">
                <a:solidFill>
                  <a:schemeClr val="tx1"/>
                </a:solidFill>
                <a:latin typeface="Roboto"/>
              </a:rPr>
              <a:t>động</a:t>
            </a:r>
            <a:r>
              <a:rPr lang="en-US" sz="1600" b="1" dirty="0">
                <a:solidFill>
                  <a:schemeClr val="tx1"/>
                </a:solidFill>
                <a:latin typeface="Roboto"/>
              </a:rPr>
              <a:t> </a:t>
            </a:r>
            <a:r>
              <a:rPr lang="en-US" sz="1600" b="1" dirty="0" err="1">
                <a:solidFill>
                  <a:schemeClr val="tx1"/>
                </a:solidFill>
                <a:latin typeface="Roboto"/>
              </a:rPr>
              <a:t>cho</a:t>
            </a:r>
            <a:r>
              <a:rPr lang="en-US" sz="1600" b="1" dirty="0">
                <a:solidFill>
                  <a:schemeClr val="tx1"/>
                </a:solidFill>
                <a:latin typeface="Roboto"/>
              </a:rPr>
              <a:t> </a:t>
            </a:r>
            <a:r>
              <a:rPr lang="en-US" sz="1600" b="1" dirty="0" err="1">
                <a:solidFill>
                  <a:schemeClr val="tx1"/>
                </a:solidFill>
                <a:latin typeface="Roboto"/>
              </a:rPr>
              <a:t>các</a:t>
            </a:r>
            <a:r>
              <a:rPr lang="en-US" sz="1600" b="1" dirty="0">
                <a:solidFill>
                  <a:schemeClr val="tx1"/>
                </a:solidFill>
                <a:latin typeface="Roboto"/>
              </a:rPr>
              <a:t> </a:t>
            </a:r>
            <a:r>
              <a:rPr lang="en-US" sz="1600" b="1" dirty="0" err="1">
                <a:solidFill>
                  <a:schemeClr val="tx1"/>
                </a:solidFill>
                <a:latin typeface="Roboto"/>
              </a:rPr>
              <a:t>doanh</a:t>
            </a:r>
            <a:r>
              <a:rPr lang="en-US" sz="1600" b="1" dirty="0">
                <a:solidFill>
                  <a:schemeClr val="tx1"/>
                </a:solidFill>
                <a:latin typeface="Roboto"/>
              </a:rPr>
              <a:t> </a:t>
            </a:r>
            <a:r>
              <a:rPr lang="en-US" sz="1600" b="1" dirty="0" err="1">
                <a:solidFill>
                  <a:schemeClr val="tx1"/>
                </a:solidFill>
                <a:latin typeface="Roboto"/>
              </a:rPr>
              <a:t>nghiệp</a:t>
            </a:r>
            <a:r>
              <a:rPr lang="en-US" sz="1600" b="1" dirty="0">
                <a:solidFill>
                  <a:schemeClr val="tx1"/>
                </a:solidFill>
                <a:latin typeface="Roboto"/>
              </a:rPr>
              <a:t> </a:t>
            </a:r>
            <a:r>
              <a:rPr lang="en-US" sz="1600" b="1" dirty="0" err="1">
                <a:solidFill>
                  <a:schemeClr val="tx1"/>
                </a:solidFill>
                <a:latin typeface="Roboto"/>
              </a:rPr>
              <a:t>trong</a:t>
            </a:r>
            <a:r>
              <a:rPr lang="en-US" sz="1600" b="1" dirty="0">
                <a:solidFill>
                  <a:schemeClr val="tx1"/>
                </a:solidFill>
                <a:latin typeface="Roboto"/>
              </a:rPr>
              <a:t> </a:t>
            </a:r>
            <a:r>
              <a:rPr lang="en-US" sz="1600" b="1" dirty="0" err="1">
                <a:solidFill>
                  <a:schemeClr val="tx1"/>
                </a:solidFill>
                <a:latin typeface="Roboto"/>
              </a:rPr>
              <a:t>tự</a:t>
            </a:r>
            <a:r>
              <a:rPr lang="en-US" sz="1600" b="1" dirty="0">
                <a:solidFill>
                  <a:schemeClr val="tx1"/>
                </a:solidFill>
                <a:latin typeface="Roboto"/>
              </a:rPr>
              <a:t> </a:t>
            </a:r>
            <a:r>
              <a:rPr lang="en-US" sz="1600" b="1" dirty="0" err="1">
                <a:solidFill>
                  <a:schemeClr val="tx1"/>
                </a:solidFill>
                <a:latin typeface="Roboto"/>
              </a:rPr>
              <a:t>quyết</a:t>
            </a:r>
            <a:r>
              <a:rPr lang="en-US" sz="1600" b="1" dirty="0">
                <a:solidFill>
                  <a:schemeClr val="tx1"/>
                </a:solidFill>
                <a:latin typeface="Roboto"/>
              </a:rPr>
              <a:t> </a:t>
            </a:r>
            <a:r>
              <a:rPr lang="en-US" sz="1600" b="1" dirty="0" err="1">
                <a:solidFill>
                  <a:schemeClr val="tx1"/>
                </a:solidFill>
                <a:latin typeface="Roboto"/>
              </a:rPr>
              <a:t>định</a:t>
            </a:r>
            <a:r>
              <a:rPr lang="en-US" sz="1600" b="1" dirty="0">
                <a:solidFill>
                  <a:schemeClr val="tx1"/>
                </a:solidFill>
                <a:latin typeface="Roboto"/>
              </a:rPr>
              <a:t> </a:t>
            </a:r>
            <a:r>
              <a:rPr lang="en-US" sz="1600" b="1" dirty="0" err="1">
                <a:solidFill>
                  <a:schemeClr val="tx1"/>
                </a:solidFill>
                <a:latin typeface="Roboto"/>
              </a:rPr>
              <a:t>giá</a:t>
            </a:r>
            <a:r>
              <a:rPr lang="en-US" sz="1600" b="1" dirty="0">
                <a:solidFill>
                  <a:schemeClr val="tx1"/>
                </a:solidFill>
                <a:latin typeface="Roboto"/>
              </a:rPr>
              <a:t>. </a:t>
            </a:r>
            <a:endParaRPr kumimoji="0" lang="en-US" sz="1100" b="0" i="0" u="none" strike="noStrike" kern="1200" cap="none" spc="0" normalizeH="0" baseline="0" noProof="0" dirty="0">
              <a:ln>
                <a:noFill/>
              </a:ln>
              <a:solidFill>
                <a:schemeClr val="tx1"/>
              </a:solidFill>
              <a:effectLst/>
              <a:uLnTx/>
              <a:uFillTx/>
              <a:latin typeface="Roboto"/>
              <a:ea typeface="+mn-ea"/>
            </a:endParaRPr>
          </a:p>
        </p:txBody>
      </p:sp>
      <p:sp>
        <p:nvSpPr>
          <p:cNvPr id="11" name="Inhaltsplatzhalter 4">
            <a:extLst>
              <a:ext uri="{FF2B5EF4-FFF2-40B4-BE49-F238E27FC236}">
                <a16:creationId xmlns:a16="http://schemas.microsoft.com/office/drawing/2014/main" xmlns="" id="{325EA141-B1E7-40A5-BAD9-857685F66A3A}"/>
              </a:ext>
            </a:extLst>
          </p:cNvPr>
          <p:cNvSpPr txBox="1">
            <a:spLocks/>
          </p:cNvSpPr>
          <p:nvPr/>
        </p:nvSpPr>
        <p:spPr>
          <a:xfrm>
            <a:off x="5041900" y="4948480"/>
            <a:ext cx="6616700" cy="106695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127" rtl="0" eaLnBrk="1" fontAlgn="auto" latinLnBrk="0" hangingPunct="1">
              <a:lnSpc>
                <a:spcPct val="150000"/>
              </a:lnSpc>
              <a:spcBef>
                <a:spcPts val="0"/>
              </a:spcBef>
              <a:spcAft>
                <a:spcPts val="600"/>
              </a:spcAft>
              <a:buClrTx/>
              <a:buSzTx/>
              <a:buFont typeface="Wingdings" panose="05000000000000000000" pitchFamily="2" charset="2"/>
              <a:buNone/>
              <a:tabLst/>
              <a:defRPr/>
            </a:pPr>
            <a:r>
              <a:rPr kumimoji="0" lang="en-US" sz="1600" b="1" i="0" u="none" strike="noStrike" kern="1200" cap="none" spc="0" normalizeH="0" baseline="0" noProof="0" dirty="0" err="1">
                <a:ln>
                  <a:noFill/>
                </a:ln>
                <a:solidFill>
                  <a:schemeClr val="tx1"/>
                </a:solidFill>
                <a:effectLst/>
                <a:uLnTx/>
                <a:uFillTx/>
                <a:latin typeface="Roboto"/>
                <a:ea typeface="+mn-ea"/>
              </a:rPr>
              <a:t>Tại</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Luật</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đã</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quy</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định</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các</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vấn</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đề</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nguyên</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tắc</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chung</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về</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giá</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tham</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chiếu</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và</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giao</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Chính</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phủ</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quyết</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định</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hàng</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hóa</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dịch</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vụ</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áp</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dụng</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giá</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tham</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chiếu</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và</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quy</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định</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việc</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công</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bố</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sử</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dụng</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giá</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tham</a:t>
            </a:r>
            <a:r>
              <a:rPr kumimoji="0" lang="en-US" sz="1600" b="1" i="0" u="none" strike="noStrike" kern="1200" cap="none" spc="0" normalizeH="0" baseline="0" noProof="0" dirty="0">
                <a:ln>
                  <a:noFill/>
                </a:ln>
                <a:solidFill>
                  <a:schemeClr val="tx1"/>
                </a:solidFill>
                <a:effectLst/>
                <a:uLnTx/>
                <a:uFillTx/>
                <a:latin typeface="Roboto"/>
                <a:ea typeface="+mn-ea"/>
              </a:rPr>
              <a:t> </a:t>
            </a:r>
            <a:r>
              <a:rPr kumimoji="0" lang="en-US" sz="1600" b="1" i="0" u="none" strike="noStrike" kern="1200" cap="none" spc="0" normalizeH="0" baseline="0" noProof="0" dirty="0" err="1">
                <a:ln>
                  <a:noFill/>
                </a:ln>
                <a:solidFill>
                  <a:schemeClr val="tx1"/>
                </a:solidFill>
                <a:effectLst/>
                <a:uLnTx/>
                <a:uFillTx/>
                <a:latin typeface="Roboto"/>
                <a:ea typeface="+mn-ea"/>
              </a:rPr>
              <a:t>chiếu</a:t>
            </a:r>
            <a:r>
              <a:rPr kumimoji="0" lang="en-US" sz="1600" b="1" i="0" u="none" strike="noStrike" kern="1200" cap="none" spc="0" normalizeH="0" baseline="0" noProof="0" dirty="0">
                <a:ln>
                  <a:noFill/>
                </a:ln>
                <a:solidFill>
                  <a:schemeClr val="tx1"/>
                </a:solidFill>
                <a:effectLst/>
                <a:uLnTx/>
                <a:uFillTx/>
                <a:latin typeface="Roboto"/>
                <a:ea typeface="+mn-ea"/>
              </a:rPr>
              <a:t>.</a:t>
            </a:r>
            <a:endParaRPr kumimoji="0" lang="en-US" sz="1100" b="0" i="0" u="none" strike="noStrike" kern="1200" cap="none" spc="0" normalizeH="0" baseline="0" noProof="0" dirty="0">
              <a:ln>
                <a:noFill/>
              </a:ln>
              <a:solidFill>
                <a:schemeClr val="tx1"/>
              </a:solidFill>
              <a:effectLst/>
              <a:uLnTx/>
              <a:uFillTx/>
              <a:latin typeface="Roboto"/>
              <a:ea typeface="+mn-ea"/>
            </a:endParaRPr>
          </a:p>
        </p:txBody>
      </p:sp>
      <p:grpSp>
        <p:nvGrpSpPr>
          <p:cNvPr id="23" name="Group 22">
            <a:extLst>
              <a:ext uri="{FF2B5EF4-FFF2-40B4-BE49-F238E27FC236}">
                <a16:creationId xmlns:a16="http://schemas.microsoft.com/office/drawing/2014/main" xmlns="" id="{AB42634C-AF3C-426C-BDC2-84D3BB70E5F0}"/>
              </a:ext>
            </a:extLst>
          </p:cNvPr>
          <p:cNvGrpSpPr/>
          <p:nvPr/>
        </p:nvGrpSpPr>
        <p:grpSpPr>
          <a:xfrm>
            <a:off x="4570518" y="2662023"/>
            <a:ext cx="142876" cy="2947989"/>
            <a:chOff x="5064337" y="2662023"/>
            <a:chExt cx="142876" cy="2947989"/>
          </a:xfrm>
        </p:grpSpPr>
        <p:sp>
          <p:nvSpPr>
            <p:cNvPr id="13" name="Freeform: Shape 12">
              <a:extLst>
                <a:ext uri="{FF2B5EF4-FFF2-40B4-BE49-F238E27FC236}">
                  <a16:creationId xmlns:a16="http://schemas.microsoft.com/office/drawing/2014/main" xmlns="" id="{8EDA94FA-FDA8-461C-B299-1575BA3B1A69}"/>
                </a:ext>
              </a:extLst>
            </p:cNvPr>
            <p:cNvSpPr/>
            <p:nvPr/>
          </p:nvSpPr>
          <p:spPr>
            <a:xfrm rot="5400000" flipH="1">
              <a:off x="4529263" y="3401401"/>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just"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schemeClr val="tx1"/>
                </a:solidFill>
                <a:effectLst/>
                <a:uLnTx/>
                <a:uFillTx/>
                <a:latin typeface="Roboto"/>
                <a:ea typeface="+mn-ea"/>
              </a:endParaRPr>
            </a:p>
          </p:txBody>
        </p:sp>
        <p:sp>
          <p:nvSpPr>
            <p:cNvPr id="14" name="Oval 13">
              <a:extLst>
                <a:ext uri="{FF2B5EF4-FFF2-40B4-BE49-F238E27FC236}">
                  <a16:creationId xmlns:a16="http://schemas.microsoft.com/office/drawing/2014/main" xmlns="" id="{32C684DB-6464-4180-A611-5A44491B81DC}"/>
                </a:ext>
              </a:extLst>
            </p:cNvPr>
            <p:cNvSpPr/>
            <p:nvPr/>
          </p:nvSpPr>
          <p:spPr>
            <a:xfrm>
              <a:off x="5064337" y="2662023"/>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Roboto"/>
                <a:ea typeface="+mn-ea"/>
              </a:endParaRPr>
            </a:p>
          </p:txBody>
        </p:sp>
        <p:sp>
          <p:nvSpPr>
            <p:cNvPr id="15" name="Freeform: Shape 14">
              <a:extLst>
                <a:ext uri="{FF2B5EF4-FFF2-40B4-BE49-F238E27FC236}">
                  <a16:creationId xmlns:a16="http://schemas.microsoft.com/office/drawing/2014/main" xmlns="" id="{AEEF7810-6851-4E5A-B7F4-382615C538B8}"/>
                </a:ext>
              </a:extLst>
            </p:cNvPr>
            <p:cNvSpPr/>
            <p:nvPr/>
          </p:nvSpPr>
          <p:spPr>
            <a:xfrm rot="5400000" flipH="1">
              <a:off x="4529263" y="4803957"/>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just"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schemeClr val="tx1"/>
                </a:solidFill>
                <a:effectLst/>
                <a:uLnTx/>
                <a:uFillTx/>
                <a:latin typeface="Roboto"/>
                <a:ea typeface="+mn-ea"/>
              </a:endParaRPr>
            </a:p>
          </p:txBody>
        </p:sp>
        <p:sp>
          <p:nvSpPr>
            <p:cNvPr id="16" name="Oval 15">
              <a:extLst>
                <a:ext uri="{FF2B5EF4-FFF2-40B4-BE49-F238E27FC236}">
                  <a16:creationId xmlns:a16="http://schemas.microsoft.com/office/drawing/2014/main" xmlns="" id="{4F8FFA81-BEFB-4FF1-9354-5A87261B76A9}"/>
                </a:ext>
              </a:extLst>
            </p:cNvPr>
            <p:cNvSpPr/>
            <p:nvPr/>
          </p:nvSpPr>
          <p:spPr>
            <a:xfrm>
              <a:off x="5064337" y="4064579"/>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Roboto"/>
                <a:ea typeface="+mn-ea"/>
              </a:endParaRPr>
            </a:p>
          </p:txBody>
        </p:sp>
        <p:sp>
          <p:nvSpPr>
            <p:cNvPr id="17" name="Oval 16">
              <a:extLst>
                <a:ext uri="{FF2B5EF4-FFF2-40B4-BE49-F238E27FC236}">
                  <a16:creationId xmlns:a16="http://schemas.microsoft.com/office/drawing/2014/main" xmlns="" id="{A1ACB850-DE6D-44CE-8E9C-24112AF8642A}"/>
                </a:ext>
              </a:extLst>
            </p:cNvPr>
            <p:cNvSpPr/>
            <p:nvPr/>
          </p:nvSpPr>
          <p:spPr>
            <a:xfrm>
              <a:off x="5064337" y="5467136"/>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Roboto"/>
                <a:ea typeface="+mn-ea"/>
              </a:endParaRPr>
            </a:p>
          </p:txBody>
        </p:sp>
      </p:grpSp>
      <p:grpSp>
        <p:nvGrpSpPr>
          <p:cNvPr id="18" name="Group 17"/>
          <p:cNvGrpSpPr/>
          <p:nvPr/>
        </p:nvGrpSpPr>
        <p:grpSpPr>
          <a:xfrm>
            <a:off x="-805921" y="5699682"/>
            <a:ext cx="2249714" cy="420914"/>
            <a:chOff x="9942286" y="493486"/>
            <a:chExt cx="2249714" cy="420914"/>
          </a:xfrm>
        </p:grpSpPr>
        <p:cxnSp>
          <p:nvCxnSpPr>
            <p:cNvPr id="19" name="Straight Connector 18"/>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40270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grpSp>
      <p:grpSp>
        <p:nvGrpSpPr>
          <p:cNvPr id="29" name="组合 28"/>
          <p:cNvGrpSpPr/>
          <p:nvPr/>
        </p:nvGrpSpPr>
        <p:grpSpPr>
          <a:xfrm>
            <a:off x="516890" y="554673"/>
            <a:ext cx="10516870" cy="1031240"/>
            <a:chOff x="5299" y="5242"/>
            <a:chExt cx="16562" cy="1624"/>
          </a:xfrm>
        </p:grpSpPr>
        <p:sp>
          <p:nvSpPr>
            <p:cNvPr id="31" name="文本框 30"/>
            <p:cNvSpPr txBox="1"/>
            <p:nvPr/>
          </p:nvSpPr>
          <p:spPr>
            <a:xfrm>
              <a:off x="7239" y="5454"/>
              <a:ext cx="14622" cy="824"/>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800" b="1" dirty="0" err="1">
                  <a:solidFill>
                    <a:srgbClr val="232323"/>
                  </a:solidFill>
                  <a:latin typeface="Chivo Light"/>
                  <a:ea typeface="思源黑体 CN Bold" panose="020B0800000000000000" charset="-122"/>
                </a:rPr>
                <a:t>CÔNG</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TÁC</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TỔNG</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HỢP</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PHÂN</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TÍCH</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DỰ</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BÁO</a:t>
              </a:r>
              <a:endParaRPr lang="zh-CN" altLang="en-US" sz="28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5" name="组合 4"/>
          <p:cNvGrpSpPr/>
          <p:nvPr/>
        </p:nvGrpSpPr>
        <p:grpSpPr>
          <a:xfrm>
            <a:off x="636921" y="1990090"/>
            <a:ext cx="11900146" cy="3627662"/>
            <a:chOff x="1003" y="3134"/>
            <a:chExt cx="18741" cy="5713"/>
          </a:xfrm>
        </p:grpSpPr>
        <p:grpSp>
          <p:nvGrpSpPr>
            <p:cNvPr id="7" name="组合 6"/>
            <p:cNvGrpSpPr/>
            <p:nvPr/>
          </p:nvGrpSpPr>
          <p:grpSpPr>
            <a:xfrm>
              <a:off x="6310" y="3134"/>
              <a:ext cx="7352" cy="5713"/>
              <a:chOff x="7753658" y="945371"/>
              <a:chExt cx="1408852" cy="1094705"/>
            </a:xfrm>
          </p:grpSpPr>
          <p:graphicFrame>
            <p:nvGraphicFramePr>
              <p:cNvPr id="8" name="图表 7"/>
              <p:cNvGraphicFramePr/>
              <p:nvPr/>
            </p:nvGraphicFramePr>
            <p:xfrm>
              <a:off x="7753658" y="1205738"/>
              <a:ext cx="1251506" cy="8343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55"/>
              <p:cNvSpPr txBox="1"/>
              <p:nvPr/>
            </p:nvSpPr>
            <p:spPr>
              <a:xfrm>
                <a:off x="8595079" y="1082252"/>
                <a:ext cx="567431" cy="111131"/>
              </a:xfrm>
              <a:prstGeom prst="rect">
                <a:avLst/>
              </a:prstGeom>
              <a:noFill/>
            </p:spPr>
            <p:txBody>
              <a:bodyPr wrap="square" rtlCol="0">
                <a:spAutoFit/>
              </a:bodyPr>
              <a:lstStyle/>
              <a:p>
                <a:r>
                  <a:rPr lang="en-US" altLang="zh-CN" dirty="0">
                    <a:solidFill>
                      <a:srgbClr val="1D2129"/>
                    </a:solidFill>
                    <a:latin typeface="Chivo Light"/>
                    <a:ea typeface="思源黑体 CN Heavy" panose="020B0A00000000000000" charset="-122"/>
                    <a:cs typeface="DINCondensedC" panose="02000506020000020004" charset="0"/>
                    <a:sym typeface="+mn-lt"/>
                  </a:rPr>
                  <a:t>60%</a:t>
                </a:r>
              </a:p>
            </p:txBody>
          </p:sp>
          <p:cxnSp>
            <p:nvCxnSpPr>
              <p:cNvPr id="10" name="直接连接符 9"/>
              <p:cNvCxnSpPr/>
              <p:nvPr/>
            </p:nvCxnSpPr>
            <p:spPr>
              <a:xfrm>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57"/>
              <p:cNvSpPr txBox="1"/>
              <p:nvPr/>
            </p:nvSpPr>
            <p:spPr>
              <a:xfrm>
                <a:off x="8105819" y="945371"/>
                <a:ext cx="567431" cy="111131"/>
              </a:xfrm>
              <a:prstGeom prst="rect">
                <a:avLst/>
              </a:prstGeom>
              <a:noFill/>
            </p:spPr>
            <p:txBody>
              <a:bodyPr wrap="square" rtlCol="0">
                <a:spAutoFit/>
              </a:bodyPr>
              <a:lstStyle/>
              <a:p>
                <a:r>
                  <a:rPr lang="en-US" altLang="zh-CN" dirty="0">
                    <a:solidFill>
                      <a:srgbClr val="1D2129"/>
                    </a:solidFill>
                    <a:latin typeface="Chivo Light"/>
                    <a:ea typeface="思源黑体 CN Heavy" panose="020B0A00000000000000" charset="-122"/>
                    <a:cs typeface="DINCondensedC" panose="02000506020000020004" charset="0"/>
                    <a:sym typeface="+mn-lt"/>
                  </a:rPr>
                  <a:t>20%</a:t>
                </a:r>
              </a:p>
            </p:txBody>
          </p:sp>
          <p:cxnSp>
            <p:nvCxnSpPr>
              <p:cNvPr id="12" name="直接连接符 11"/>
              <p:cNvCxnSpPr/>
              <p:nvPr/>
            </p:nvCxnSpPr>
            <p:spPr>
              <a:xfrm>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362"/>
              <p:cNvSpPr txBox="1"/>
              <p:nvPr/>
            </p:nvSpPr>
            <p:spPr>
              <a:xfrm>
                <a:off x="7988978" y="1168399"/>
                <a:ext cx="681814" cy="111131"/>
              </a:xfrm>
              <a:prstGeom prst="rect">
                <a:avLst/>
              </a:prstGeom>
              <a:noFill/>
            </p:spPr>
            <p:txBody>
              <a:bodyPr wrap="square" rtlCol="0">
                <a:spAutoFit/>
              </a:bodyPr>
              <a:lstStyle/>
              <a:p>
                <a:r>
                  <a:rPr lang="en-US" altLang="zh-CN" dirty="0">
                    <a:solidFill>
                      <a:srgbClr val="1D2129"/>
                    </a:solidFill>
                    <a:latin typeface="Chivo Light"/>
                    <a:ea typeface="思源黑体 CN Heavy" panose="020B0A00000000000000" charset="-122"/>
                    <a:cs typeface="DINCondensedC" panose="02000506020000020004" charset="0"/>
                    <a:sym typeface="+mn-lt"/>
                  </a:rPr>
                  <a:t>8%</a:t>
                </a:r>
              </a:p>
            </p:txBody>
          </p:sp>
          <p:sp>
            <p:nvSpPr>
              <p:cNvPr id="36" name="TextBox 363"/>
              <p:cNvSpPr txBox="1"/>
              <p:nvPr/>
            </p:nvSpPr>
            <p:spPr>
              <a:xfrm>
                <a:off x="7894635" y="998956"/>
                <a:ext cx="567431" cy="111131"/>
              </a:xfrm>
              <a:prstGeom prst="rect">
                <a:avLst/>
              </a:prstGeom>
              <a:noFill/>
            </p:spPr>
            <p:txBody>
              <a:bodyPr wrap="square" rtlCol="0">
                <a:spAutoFit/>
              </a:bodyPr>
              <a:lstStyle/>
              <a:p>
                <a:r>
                  <a:rPr lang="en-US" altLang="zh-CN" dirty="0">
                    <a:solidFill>
                      <a:srgbClr val="1D2129"/>
                    </a:solidFill>
                    <a:latin typeface="Chivo Light"/>
                    <a:ea typeface="思源黑体 CN Heavy" panose="020B0A00000000000000" charset="-122"/>
                    <a:cs typeface="DINCondensedC" panose="02000506020000020004" charset="0"/>
                    <a:sym typeface="+mn-lt"/>
                  </a:rPr>
                  <a:t>6%</a:t>
                </a:r>
              </a:p>
            </p:txBody>
          </p:sp>
          <p:sp>
            <p:nvSpPr>
              <p:cNvPr id="37" name="TextBox 364"/>
              <p:cNvSpPr txBox="1"/>
              <p:nvPr/>
            </p:nvSpPr>
            <p:spPr>
              <a:xfrm>
                <a:off x="7777228" y="1279721"/>
                <a:ext cx="172466" cy="111131"/>
              </a:xfrm>
              <a:prstGeom prst="rect">
                <a:avLst/>
              </a:prstGeom>
              <a:noFill/>
            </p:spPr>
            <p:txBody>
              <a:bodyPr wrap="square" rtlCol="0">
                <a:spAutoFit/>
              </a:bodyPr>
              <a:lstStyle/>
              <a:p>
                <a:r>
                  <a:rPr lang="en-US" altLang="zh-CN" dirty="0">
                    <a:solidFill>
                      <a:srgbClr val="1D2129"/>
                    </a:solidFill>
                    <a:latin typeface="Chivo Light"/>
                    <a:ea typeface="思源黑体 CN Heavy" panose="020B0A00000000000000" charset="-122"/>
                    <a:cs typeface="DINCondensedC" panose="02000506020000020004" charset="0"/>
                    <a:sym typeface="+mn-lt"/>
                  </a:rPr>
                  <a:t>6%</a:t>
                </a:r>
              </a:p>
            </p:txBody>
          </p:sp>
        </p:grpSp>
        <p:grpSp>
          <p:nvGrpSpPr>
            <p:cNvPr id="38" name="组合 37"/>
            <p:cNvGrpSpPr/>
            <p:nvPr/>
          </p:nvGrpSpPr>
          <p:grpSpPr>
            <a:xfrm>
              <a:off x="1003" y="3134"/>
              <a:ext cx="18741" cy="5419"/>
              <a:chOff x="209" y="2945"/>
              <a:chExt cx="18741" cy="5419"/>
            </a:xfrm>
          </p:grpSpPr>
          <p:sp>
            <p:nvSpPr>
              <p:cNvPr id="39" name="Text Box 7"/>
              <p:cNvSpPr txBox="1">
                <a:spLocks noChangeArrowheads="1"/>
              </p:cNvSpPr>
              <p:nvPr/>
            </p:nvSpPr>
            <p:spPr bwMode="gray">
              <a:xfrm flipH="1">
                <a:off x="1007" y="3029"/>
                <a:ext cx="4342" cy="63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2000" b="1" dirty="0">
                    <a:solidFill>
                      <a:srgbClr val="1D2129"/>
                    </a:solidFill>
                    <a:latin typeface="Chivo Light"/>
                    <a:ea typeface="思源黑体 CN Bold" panose="020B0800000000000000" charset="-122"/>
                    <a:sym typeface="+mn-ea"/>
                  </a:rPr>
                  <a:t>VAI </a:t>
                </a:r>
                <a:r>
                  <a:rPr lang="en-US" altLang="zh-CN" sz="2000" b="1" dirty="0" err="1">
                    <a:solidFill>
                      <a:srgbClr val="1D2129"/>
                    </a:solidFill>
                    <a:latin typeface="Chivo Light"/>
                    <a:ea typeface="思源黑体 CN Bold" panose="020B0800000000000000" charset="-122"/>
                    <a:sym typeface="+mn-ea"/>
                  </a:rPr>
                  <a:t>TRÒ</a:t>
                </a:r>
                <a:endParaRPr lang="zh-CN" altLang="en-US" sz="2000" b="1" dirty="0">
                  <a:solidFill>
                    <a:srgbClr val="1D2129"/>
                  </a:solidFill>
                  <a:latin typeface="Chivo Light"/>
                  <a:ea typeface="思源黑体 CN Bold" panose="020B0800000000000000" charset="-122"/>
                  <a:cs typeface="+mn-ea"/>
                  <a:sym typeface="+mn-ea"/>
                </a:endParaRPr>
              </a:p>
            </p:txBody>
          </p:sp>
          <p:sp>
            <p:nvSpPr>
              <p:cNvPr id="40" name="Rectangle 5"/>
              <p:cNvSpPr/>
              <p:nvPr/>
            </p:nvSpPr>
            <p:spPr bwMode="auto">
              <a:xfrm flipH="1">
                <a:off x="209" y="3671"/>
                <a:ext cx="5167"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30000"/>
                  </a:lnSpc>
                  <a:spcBef>
                    <a:spcPct val="0"/>
                  </a:spcBef>
                </a:pPr>
                <a:r>
                  <a:rPr lang="vi-VN" altLang="zh-CN" sz="1600" b="1" dirty="0">
                    <a:solidFill>
                      <a:srgbClr val="1D2129"/>
                    </a:solidFill>
                    <a:latin typeface="Chivo Light"/>
                    <a:ea typeface="思源黑体 CN Light" panose="020B0300000000000000" charset="-122"/>
                    <a:cs typeface="+mn-ea"/>
                    <a:sym typeface="+mn-lt"/>
                  </a:rPr>
                  <a:t>Tổng hợp, phân tích, dự báo giá thị trường là việc thu thập, tổng hợp thông tin, dữ liệu về giá</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để</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để</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phân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tích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đánh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giá</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dự</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báo</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đề</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xuất</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giải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pháp</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quản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lý</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điều</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tiết</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giá</a:t>
                </a:r>
                <a:endParaRPr lang="zh-CN" altLang="en-US" sz="1600" b="1" dirty="0">
                  <a:solidFill>
                    <a:srgbClr val="1D2129"/>
                  </a:solidFill>
                  <a:latin typeface="Chivo Light"/>
                  <a:ea typeface="思源黑体 CN Light" panose="020B0300000000000000" charset="-122"/>
                  <a:cs typeface="+mn-ea"/>
                  <a:sym typeface="+mn-lt"/>
                </a:endParaRPr>
              </a:p>
            </p:txBody>
          </p:sp>
          <p:sp>
            <p:nvSpPr>
              <p:cNvPr id="41" name="Text Box 7"/>
              <p:cNvSpPr txBox="1">
                <a:spLocks noChangeArrowheads="1"/>
              </p:cNvSpPr>
              <p:nvPr/>
            </p:nvSpPr>
            <p:spPr bwMode="gray">
              <a:xfrm flipH="1">
                <a:off x="1007" y="6383"/>
                <a:ext cx="4342" cy="628"/>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2000" b="1" dirty="0" err="1">
                    <a:solidFill>
                      <a:srgbClr val="1D2129"/>
                    </a:solidFill>
                    <a:latin typeface="Chivo Light"/>
                    <a:ea typeface="思源黑体 CN Bold" panose="020B0800000000000000" charset="-122"/>
                    <a:sym typeface="+mn-ea"/>
                  </a:rPr>
                  <a:t>NGUYÊN</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TẮC</a:t>
                </a:r>
                <a:endParaRPr lang="zh-CN" altLang="en-US" sz="2000" b="1" dirty="0">
                  <a:solidFill>
                    <a:srgbClr val="1D2129"/>
                  </a:solidFill>
                  <a:latin typeface="Chivo Light"/>
                  <a:ea typeface="思源黑体 CN Bold" panose="020B0800000000000000" charset="-122"/>
                  <a:cs typeface="+mn-ea"/>
                  <a:sym typeface="+mn-ea"/>
                </a:endParaRPr>
              </a:p>
            </p:txBody>
          </p:sp>
          <p:sp>
            <p:nvSpPr>
              <p:cNvPr id="42" name="Rectangle 5"/>
              <p:cNvSpPr/>
              <p:nvPr/>
            </p:nvSpPr>
            <p:spPr bwMode="auto">
              <a:xfrm flipH="1">
                <a:off x="980" y="7025"/>
                <a:ext cx="4396"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30000"/>
                  </a:lnSpc>
                  <a:spcBef>
                    <a:spcPct val="0"/>
                  </a:spcBef>
                </a:pPr>
                <a:r>
                  <a:rPr lang="en-US" altLang="zh-CN" sz="1600" b="1" dirty="0" err="1">
                    <a:solidFill>
                      <a:srgbClr val="1D2129"/>
                    </a:solidFill>
                    <a:latin typeface="Chivo Light"/>
                    <a:ea typeface="思源黑体 CN Light" panose="020B0300000000000000" charset="-122"/>
                    <a:cs typeface="+mn-ea"/>
                    <a:sym typeface="+mn-lt"/>
                  </a:rPr>
                  <a:t>Thường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xuyên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liên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tục</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chính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xác</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gắn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với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ứng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dụng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công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nghệ</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thông</a:t>
                </a:r>
                <a:r>
                  <a:rPr lang="en-US" altLang="zh-CN" sz="1600" b="1" dirty="0">
                    <a:solidFill>
                      <a:srgbClr val="1D2129"/>
                    </a:solidFill>
                    <a:latin typeface="Chivo Light"/>
                    <a:ea typeface="思源黑体 CN Light" panose="020B0300000000000000" charset="-122"/>
                    <a:cs typeface="+mn-ea"/>
                    <a:sym typeface="+mn-lt"/>
                  </a:rPr>
                  <a:t> tin</a:t>
                </a:r>
                <a:endParaRPr lang="zh-CN" altLang="en-US" sz="1600" b="1" dirty="0">
                  <a:solidFill>
                    <a:srgbClr val="1D2129"/>
                  </a:solidFill>
                  <a:latin typeface="Chivo Light"/>
                  <a:ea typeface="思源黑体 CN Light" panose="020B0300000000000000" charset="-122"/>
                  <a:cs typeface="+mn-ea"/>
                  <a:sym typeface="+mn-lt"/>
                </a:endParaRPr>
              </a:p>
            </p:txBody>
          </p:sp>
          <p:sp>
            <p:nvSpPr>
              <p:cNvPr id="43" name="Text Box 7"/>
              <p:cNvSpPr txBox="1">
                <a:spLocks noChangeArrowheads="1"/>
              </p:cNvSpPr>
              <p:nvPr/>
            </p:nvSpPr>
            <p:spPr bwMode="gray">
              <a:xfrm>
                <a:off x="11761" y="2945"/>
                <a:ext cx="4984" cy="63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000" b="1" dirty="0" err="1">
                    <a:solidFill>
                      <a:srgbClr val="1D2129"/>
                    </a:solidFill>
                    <a:latin typeface="Chivo Light"/>
                    <a:ea typeface="思源黑体 CN Bold" panose="020B0800000000000000" charset="-122"/>
                    <a:sym typeface="+mn-ea"/>
                  </a:rPr>
                  <a:t>XÂY</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DỰNG</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BÁO</a:t>
                </a:r>
                <a:r>
                  <a:rPr lang="en-US" altLang="zh-CN" sz="2000" b="1" dirty="0">
                    <a:solidFill>
                      <a:srgbClr val="1D2129"/>
                    </a:solidFill>
                    <a:latin typeface="Chivo Light"/>
                    <a:ea typeface="思源黑体 CN Bold" panose="020B0800000000000000" charset="-122"/>
                    <a:sym typeface="+mn-ea"/>
                  </a:rPr>
                  <a:t> </a:t>
                </a:r>
                <a:r>
                  <a:rPr lang="en-US" altLang="zh-CN" sz="2000" b="1" dirty="0" err="1">
                    <a:solidFill>
                      <a:srgbClr val="1D2129"/>
                    </a:solidFill>
                    <a:latin typeface="Chivo Light"/>
                    <a:ea typeface="思源黑体 CN Bold" panose="020B0800000000000000" charset="-122"/>
                    <a:sym typeface="+mn-ea"/>
                  </a:rPr>
                  <a:t>CÁO</a:t>
                </a:r>
                <a:endParaRPr lang="zh-CN" altLang="en-US" sz="2000" b="1" dirty="0">
                  <a:solidFill>
                    <a:srgbClr val="1D2129"/>
                  </a:solidFill>
                  <a:latin typeface="Chivo Light"/>
                  <a:ea typeface="思源黑体 CN Bold" panose="020B0800000000000000" charset="-122"/>
                  <a:cs typeface="+mn-ea"/>
                  <a:sym typeface="+mn-ea"/>
                </a:endParaRPr>
              </a:p>
            </p:txBody>
          </p:sp>
          <p:sp>
            <p:nvSpPr>
              <p:cNvPr id="44" name="Rectangle 5"/>
              <p:cNvSpPr/>
              <p:nvPr/>
            </p:nvSpPr>
            <p:spPr bwMode="auto">
              <a:xfrm>
                <a:off x="11865" y="3587"/>
                <a:ext cx="4396"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en-US" altLang="zh-CN" sz="1600" b="1" dirty="0" err="1">
                    <a:solidFill>
                      <a:srgbClr val="1D2129"/>
                    </a:solidFill>
                    <a:latin typeface="Chivo Light"/>
                    <a:ea typeface="思源黑体 CN Light" panose="020B0300000000000000" charset="-122"/>
                    <a:cs typeface="+mn-ea"/>
                    <a:sym typeface="+mn-lt"/>
                  </a:rPr>
                  <a:t>Luật</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quy</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định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các</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nội</a:t>
                </a:r>
                <a:r>
                  <a:rPr lang="en-US" altLang="zh-CN" sz="1600" b="1" dirty="0">
                    <a:solidFill>
                      <a:srgbClr val="1D2129"/>
                    </a:solidFill>
                    <a:latin typeface="Chivo Light"/>
                    <a:ea typeface="思源黑体 CN Light" panose="020B0300000000000000" charset="-122"/>
                    <a:cs typeface="+mn-ea"/>
                    <a:sym typeface="+mn-lt"/>
                  </a:rPr>
                  <a:t> dung </a:t>
                </a:r>
                <a:r>
                  <a:rPr lang="en-US" altLang="zh-CN" sz="1600" b="1" dirty="0" err="1">
                    <a:solidFill>
                      <a:srgbClr val="1D2129"/>
                    </a:solidFill>
                    <a:latin typeface="Chivo Light"/>
                    <a:ea typeface="思源黑体 CN Light" panose="020B0300000000000000" charset="-122"/>
                    <a:cs typeface="+mn-ea"/>
                    <a:sym typeface="+mn-lt"/>
                  </a:rPr>
                  <a:t>chính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của</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Báo</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cáo</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và</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giao</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Bộ</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Tài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chính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quy</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định</a:t>
                </a:r>
                <a:r>
                  <a:rPr lang="en-US" altLang="zh-CN" sz="1600" b="1" dirty="0">
                    <a:solidFill>
                      <a:srgbClr val="1D2129"/>
                    </a:solidFill>
                    <a:latin typeface="Chivo Light"/>
                    <a:ea typeface="思源黑体 CN Light" panose="020B0300000000000000" charset="-122"/>
                    <a:cs typeface="+mn-ea"/>
                    <a:sym typeface="+mn-lt"/>
                  </a:rPr>
                  <a:t> chi </a:t>
                </a:r>
                <a:r>
                  <a:rPr lang="en-US" altLang="zh-CN" sz="1600" b="1" dirty="0" err="1">
                    <a:solidFill>
                      <a:srgbClr val="1D2129"/>
                    </a:solidFill>
                    <a:latin typeface="Chivo Light"/>
                    <a:ea typeface="思源黑体 CN Light" panose="020B0300000000000000" charset="-122"/>
                    <a:cs typeface="+mn-ea"/>
                    <a:sym typeface="+mn-lt"/>
                  </a:rPr>
                  <a:t>tiết</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về</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công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tác</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triển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khai</a:t>
                </a:r>
                <a:endParaRPr lang="zh-CN" altLang="en-US" sz="1600" b="1" dirty="0">
                  <a:solidFill>
                    <a:srgbClr val="1D2129"/>
                  </a:solidFill>
                  <a:latin typeface="Chivo Light"/>
                  <a:ea typeface="思源黑体 CN Light" panose="020B0300000000000000" charset="-122"/>
                  <a:cs typeface="+mn-ea"/>
                  <a:sym typeface="+mn-lt"/>
                </a:endParaRPr>
              </a:p>
            </p:txBody>
          </p:sp>
          <p:sp>
            <p:nvSpPr>
              <p:cNvPr id="45" name="Text Box 7"/>
              <p:cNvSpPr txBox="1">
                <a:spLocks noChangeArrowheads="1"/>
              </p:cNvSpPr>
              <p:nvPr/>
            </p:nvSpPr>
            <p:spPr bwMode="gray">
              <a:xfrm>
                <a:off x="11761" y="6084"/>
                <a:ext cx="7189" cy="63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000" b="1" dirty="0" err="1">
                    <a:solidFill>
                      <a:srgbClr val="1D2129"/>
                    </a:solidFill>
                    <a:latin typeface="Chivo Light"/>
                    <a:ea typeface="思源黑体 CN Bold" panose="020B0800000000000000" charset="-122"/>
                    <a:cs typeface="+mn-ea"/>
                    <a:sym typeface="+mn-ea"/>
                  </a:rPr>
                  <a:t>TRÁCH</a:t>
                </a:r>
                <a:r>
                  <a:rPr lang="en-US" altLang="zh-CN" sz="2000" b="1" dirty="0">
                    <a:solidFill>
                      <a:srgbClr val="1D2129"/>
                    </a:solidFill>
                    <a:latin typeface="Chivo Light"/>
                    <a:ea typeface="思源黑体 CN Bold" panose="020B0800000000000000" charset="-122"/>
                    <a:cs typeface="+mn-ea"/>
                    <a:sym typeface="+mn-ea"/>
                  </a:rPr>
                  <a:t> </a:t>
                </a:r>
                <a:r>
                  <a:rPr lang="en-US" altLang="zh-CN" sz="2000" b="1" dirty="0" err="1">
                    <a:solidFill>
                      <a:srgbClr val="1D2129"/>
                    </a:solidFill>
                    <a:latin typeface="Chivo Light"/>
                    <a:ea typeface="思源黑体 CN Bold" panose="020B0800000000000000" charset="-122"/>
                    <a:cs typeface="+mn-ea"/>
                    <a:sym typeface="+mn-ea"/>
                  </a:rPr>
                  <a:t>NHIỆM</a:t>
                </a:r>
                <a:r>
                  <a:rPr lang="en-US" altLang="zh-CN" sz="2000" b="1" dirty="0">
                    <a:solidFill>
                      <a:srgbClr val="1D2129"/>
                    </a:solidFill>
                    <a:latin typeface="Chivo Light"/>
                    <a:ea typeface="思源黑体 CN Bold" panose="020B0800000000000000" charset="-122"/>
                    <a:cs typeface="+mn-ea"/>
                    <a:sym typeface="+mn-ea"/>
                  </a:rPr>
                  <a:t> </a:t>
                </a:r>
                <a:r>
                  <a:rPr lang="en-US" altLang="zh-CN" sz="2000" b="1" dirty="0" err="1">
                    <a:solidFill>
                      <a:srgbClr val="1D2129"/>
                    </a:solidFill>
                    <a:latin typeface="Chivo Light"/>
                    <a:ea typeface="思源黑体 CN Bold" panose="020B0800000000000000" charset="-122"/>
                    <a:cs typeface="+mn-ea"/>
                    <a:sym typeface="+mn-ea"/>
                  </a:rPr>
                  <a:t>THỰC</a:t>
                </a:r>
                <a:r>
                  <a:rPr lang="en-US" altLang="zh-CN" sz="2000" b="1" dirty="0">
                    <a:solidFill>
                      <a:srgbClr val="1D2129"/>
                    </a:solidFill>
                    <a:latin typeface="Chivo Light"/>
                    <a:ea typeface="思源黑体 CN Bold" panose="020B0800000000000000" charset="-122"/>
                    <a:cs typeface="+mn-ea"/>
                    <a:sym typeface="+mn-ea"/>
                  </a:rPr>
                  <a:t> </a:t>
                </a:r>
                <a:r>
                  <a:rPr lang="en-US" altLang="zh-CN" sz="2000" b="1" dirty="0" err="1">
                    <a:solidFill>
                      <a:srgbClr val="1D2129"/>
                    </a:solidFill>
                    <a:latin typeface="Chivo Light"/>
                    <a:ea typeface="思源黑体 CN Bold" panose="020B0800000000000000" charset="-122"/>
                    <a:cs typeface="+mn-ea"/>
                    <a:sym typeface="+mn-ea"/>
                  </a:rPr>
                  <a:t>HIỆN</a:t>
                </a:r>
                <a:endParaRPr lang="zh-CN" altLang="en-US" sz="2000" b="1" dirty="0">
                  <a:solidFill>
                    <a:srgbClr val="1D2129"/>
                  </a:solidFill>
                  <a:latin typeface="Chivo Light"/>
                  <a:ea typeface="思源黑体 CN Bold" panose="020B0800000000000000" charset="-122"/>
                  <a:cs typeface="+mn-ea"/>
                  <a:sym typeface="+mn-ea"/>
                </a:endParaRPr>
              </a:p>
            </p:txBody>
          </p:sp>
          <p:sp>
            <p:nvSpPr>
              <p:cNvPr id="46" name="Rectangle 5"/>
              <p:cNvSpPr/>
              <p:nvPr/>
            </p:nvSpPr>
            <p:spPr bwMode="auto">
              <a:xfrm>
                <a:off x="11865" y="6741"/>
                <a:ext cx="4396"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en-US" altLang="zh-CN" sz="1600" b="1" dirty="0" err="1">
                    <a:solidFill>
                      <a:srgbClr val="1D2129"/>
                    </a:solidFill>
                    <a:latin typeface="Chivo Light"/>
                    <a:ea typeface="思源黑体 CN Light" panose="020B0300000000000000" charset="-122"/>
                    <a:cs typeface="+mn-ea"/>
                    <a:sym typeface="+mn-lt"/>
                  </a:rPr>
                  <a:t>Bộ</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Tài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chính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là</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đầu</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mối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các</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Bộ</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cơ</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quan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ngang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Bộ</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phối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hợp</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trong</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triển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khai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quản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lý</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điều</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hành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tham</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mưu</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với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Chính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phủ</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UBND</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cấp</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tỉnh</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triển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khai</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trên</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địa</a:t>
                </a:r>
                <a:r>
                  <a:rPr lang="en-US" altLang="zh-CN" sz="1600" b="1" dirty="0">
                    <a:solidFill>
                      <a:srgbClr val="1D2129"/>
                    </a:solidFill>
                    <a:latin typeface="Chivo Light"/>
                    <a:ea typeface="思源黑体 CN Light" panose="020B0300000000000000" charset="-122"/>
                    <a:cs typeface="+mn-ea"/>
                    <a:sym typeface="+mn-lt"/>
                  </a:rPr>
                  <a:t> </a:t>
                </a:r>
                <a:r>
                  <a:rPr lang="en-US" altLang="zh-CN" sz="1600" b="1" dirty="0" err="1">
                    <a:solidFill>
                      <a:srgbClr val="1D2129"/>
                    </a:solidFill>
                    <a:latin typeface="Chivo Light"/>
                    <a:ea typeface="思源黑体 CN Light" panose="020B0300000000000000" charset="-122"/>
                    <a:cs typeface="+mn-ea"/>
                    <a:sym typeface="+mn-lt"/>
                  </a:rPr>
                  <a:t>bàn</a:t>
                </a:r>
                <a:r>
                  <a:rPr lang="en-US" altLang="zh-CN" sz="1600" b="1" dirty="0">
                    <a:solidFill>
                      <a:srgbClr val="1D2129"/>
                    </a:solidFill>
                    <a:latin typeface="Chivo Light"/>
                    <a:ea typeface="思源黑体 CN Light" panose="020B0300000000000000" charset="-122"/>
                    <a:cs typeface="+mn-ea"/>
                    <a:sym typeface="+mn-lt"/>
                  </a:rPr>
                  <a:t>. </a:t>
                </a:r>
                <a:endParaRPr lang="zh-CN" altLang="en-US" sz="1600" b="1" dirty="0">
                  <a:solidFill>
                    <a:srgbClr val="1D2129"/>
                  </a:solidFill>
                  <a:latin typeface="Chivo Light"/>
                  <a:ea typeface="思源黑体 CN Light" panose="020B0300000000000000" charset="-122"/>
                  <a:cs typeface="+mn-ea"/>
                  <a:sym typeface="+mn-lt"/>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grpSp>
      <p:grpSp>
        <p:nvGrpSpPr>
          <p:cNvPr id="29" name="组合 28"/>
          <p:cNvGrpSpPr/>
          <p:nvPr/>
        </p:nvGrpSpPr>
        <p:grpSpPr>
          <a:xfrm>
            <a:off x="516890" y="554673"/>
            <a:ext cx="4794885" cy="1031240"/>
            <a:chOff x="5299" y="5242"/>
            <a:chExt cx="7551" cy="1624"/>
          </a:xfrm>
        </p:grpSpPr>
        <p:sp>
          <p:nvSpPr>
            <p:cNvPr id="31" name="文本框 30"/>
            <p:cNvSpPr txBox="1"/>
            <p:nvPr/>
          </p:nvSpPr>
          <p:spPr>
            <a:xfrm>
              <a:off x="7239" y="5454"/>
              <a:ext cx="5611" cy="824"/>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800" b="1" dirty="0" err="1">
                  <a:solidFill>
                    <a:srgbClr val="232323"/>
                  </a:solidFill>
                  <a:latin typeface="Chivo Light"/>
                  <a:ea typeface="思源黑体 CN Bold" panose="020B0800000000000000" charset="-122"/>
                </a:rPr>
                <a:t>CƠ</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SỞ</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DỮ</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LIỆU</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VỀ</a:t>
              </a:r>
              <a:r>
                <a:rPr lang="en-US" altLang="zh-CN" sz="2800" b="1" dirty="0">
                  <a:solidFill>
                    <a:srgbClr val="232323"/>
                  </a:solidFill>
                  <a:latin typeface="Chivo Light"/>
                  <a:ea typeface="思源黑体 CN Bold" panose="020B0800000000000000" charset="-122"/>
                </a:rPr>
                <a:t> </a:t>
              </a:r>
              <a:r>
                <a:rPr lang="en-US" altLang="zh-CN" sz="2800" b="1" dirty="0" err="1">
                  <a:solidFill>
                    <a:srgbClr val="232323"/>
                  </a:solidFill>
                  <a:latin typeface="Chivo Light"/>
                  <a:ea typeface="思源黑体 CN Bold" panose="020B0800000000000000" charset="-122"/>
                </a:rPr>
                <a:t>GIÁ</a:t>
              </a:r>
              <a:endParaRPr lang="zh-CN" altLang="en-US" sz="28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47" name="组合 46"/>
          <p:cNvGrpSpPr/>
          <p:nvPr/>
        </p:nvGrpSpPr>
        <p:grpSpPr>
          <a:xfrm>
            <a:off x="894080" y="1594485"/>
            <a:ext cx="10654665" cy="4757420"/>
            <a:chOff x="1193" y="2578"/>
            <a:chExt cx="16779" cy="7492"/>
          </a:xfrm>
        </p:grpSpPr>
        <p:grpSp>
          <p:nvGrpSpPr>
            <p:cNvPr id="14" name="组合 13"/>
            <p:cNvGrpSpPr/>
            <p:nvPr/>
          </p:nvGrpSpPr>
          <p:grpSpPr>
            <a:xfrm>
              <a:off x="7261" y="3533"/>
              <a:ext cx="4680" cy="4677"/>
              <a:chOff x="7260" y="3763"/>
              <a:chExt cx="4680" cy="4677"/>
            </a:xfrm>
          </p:grpSpPr>
          <p:sp>
            <p:nvSpPr>
              <p:cNvPr id="2" name="Freeform 5"/>
              <p:cNvSpPr/>
              <p:nvPr/>
            </p:nvSpPr>
            <p:spPr bwMode="auto">
              <a:xfrm>
                <a:off x="7260" y="3763"/>
                <a:ext cx="2585" cy="2319"/>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rgbClr val="232323"/>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sp>
            <p:nvSpPr>
              <p:cNvPr id="5" name="Freeform 7"/>
              <p:cNvSpPr/>
              <p:nvPr/>
            </p:nvSpPr>
            <p:spPr bwMode="auto">
              <a:xfrm>
                <a:off x="9621" y="3763"/>
                <a:ext cx="2319" cy="2585"/>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rgbClr val="F7C600"/>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sp>
            <p:nvSpPr>
              <p:cNvPr id="7" name="Freeform 8"/>
              <p:cNvSpPr/>
              <p:nvPr/>
            </p:nvSpPr>
            <p:spPr bwMode="auto">
              <a:xfrm>
                <a:off x="9355" y="6124"/>
                <a:ext cx="2585" cy="2316"/>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rgbClr val="232323"/>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sp>
            <p:nvSpPr>
              <p:cNvPr id="8" name="Freeform 6"/>
              <p:cNvSpPr/>
              <p:nvPr/>
            </p:nvSpPr>
            <p:spPr bwMode="auto">
              <a:xfrm>
                <a:off x="7260" y="5858"/>
                <a:ext cx="2319" cy="2582"/>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rgbClr val="F7C600"/>
              </a:solidFill>
              <a:ln>
                <a:noFill/>
              </a:ln>
            </p:spPr>
            <p:txBody>
              <a:bodyPr vert="horz" wrap="square" lIns="121920" tIns="60960" rIns="121920" bIns="60960" numCol="1" anchor="t" anchorCtr="0" compatLnSpc="1"/>
              <a:lstStyle/>
              <a:p>
                <a:endParaRPr lang="zh-CN" altLang="en-US" sz="2400">
                  <a:latin typeface="Chivo Light"/>
                  <a:cs typeface="+mn-ea"/>
                  <a:sym typeface="+mn-lt"/>
                </a:endParaRPr>
              </a:p>
            </p:txBody>
          </p:sp>
          <p:grpSp>
            <p:nvGrpSpPr>
              <p:cNvPr id="9" name="组合 8"/>
              <p:cNvGrpSpPr/>
              <p:nvPr/>
            </p:nvGrpSpPr>
            <p:grpSpPr>
              <a:xfrm>
                <a:off x="7557" y="4071"/>
                <a:ext cx="4079" cy="4140"/>
                <a:chOff x="4798756" y="2114937"/>
                <a:chExt cx="2590481" cy="2628914"/>
              </a:xfrm>
            </p:grpSpPr>
            <p:sp>
              <p:nvSpPr>
                <p:cNvPr id="10"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en-US" sz="1600" dirty="0">
                      <a:solidFill>
                        <a:schemeClr val="bg1"/>
                      </a:solidFill>
                      <a:latin typeface="Chivo Light"/>
                      <a:ea typeface="思源黑体 CN Bold" panose="020B0800000000000000" charset="-122"/>
                      <a:cs typeface="+mn-ea"/>
                      <a:sym typeface="+mn-lt"/>
                    </a:rPr>
                    <a:t>01</a:t>
                  </a:r>
                  <a:endParaRPr lang="en-US" altLang="zh-CN" sz="1600" spc="200" dirty="0">
                    <a:solidFill>
                      <a:schemeClr val="bg1"/>
                    </a:solidFill>
                    <a:latin typeface="Chivo Light"/>
                    <a:ea typeface="思源黑体 CN Bold" panose="020B0800000000000000" charset="-122"/>
                    <a:cs typeface="+mn-ea"/>
                    <a:sym typeface="+mn-lt"/>
                  </a:endParaRPr>
                </a:p>
              </p:txBody>
            </p:sp>
            <p:sp>
              <p:nvSpPr>
                <p:cNvPr id="11"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r>
                    <a:rPr lang="en-US" altLang="zh-CN" sz="1600" b="1" dirty="0">
                      <a:solidFill>
                        <a:schemeClr val="bg1"/>
                      </a:solidFill>
                      <a:latin typeface="Chivo Light"/>
                      <a:ea typeface="思源黑体 CN Bold" panose="020B0800000000000000" charset="-122"/>
                      <a:sym typeface="+mn-ea"/>
                    </a:rPr>
                    <a:t>02</a:t>
                  </a:r>
                  <a:endParaRPr lang="en-US" altLang="zh-CN" sz="1600" b="1" spc="200" dirty="0">
                    <a:solidFill>
                      <a:schemeClr val="bg1"/>
                    </a:solidFill>
                    <a:latin typeface="Chivo Light"/>
                    <a:ea typeface="思源黑体 CN Bold" panose="020B0800000000000000" charset="-122"/>
                    <a:cs typeface="+mn-ea"/>
                    <a:sym typeface="+mn-ea"/>
                  </a:endParaRPr>
                </a:p>
              </p:txBody>
            </p:sp>
            <p:sp>
              <p:nvSpPr>
                <p:cNvPr id="12"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r>
                    <a:rPr lang="en-US" altLang="zh-CN" sz="1600" b="1" dirty="0">
                      <a:solidFill>
                        <a:schemeClr val="bg1"/>
                      </a:solidFill>
                      <a:latin typeface="Chivo Light"/>
                      <a:ea typeface="思源黑体 CN Bold" panose="020B0800000000000000" charset="-122"/>
                      <a:sym typeface="+mn-ea"/>
                    </a:rPr>
                    <a:t>03</a:t>
                  </a:r>
                  <a:endParaRPr lang="en-US" altLang="zh-CN" sz="1600" b="1" spc="200" dirty="0">
                    <a:solidFill>
                      <a:schemeClr val="bg1"/>
                    </a:solidFill>
                    <a:latin typeface="Chivo Light"/>
                    <a:ea typeface="思源黑体 CN Bold" panose="020B0800000000000000" charset="-122"/>
                    <a:cs typeface="+mn-ea"/>
                    <a:sym typeface="+mn-ea"/>
                  </a:endParaRPr>
                </a:p>
              </p:txBody>
            </p:sp>
            <p:sp>
              <p:nvSpPr>
                <p:cNvPr id="13"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en-US" sz="1600" dirty="0">
                      <a:solidFill>
                        <a:srgbClr val="1D2129"/>
                      </a:solidFill>
                      <a:latin typeface="Chivo Light"/>
                      <a:ea typeface="思源黑体 CN Bold" panose="020B0800000000000000" charset="-122"/>
                      <a:cs typeface="+mn-ea"/>
                      <a:sym typeface="+mn-lt"/>
                    </a:rPr>
                    <a:t>04</a:t>
                  </a:r>
                  <a:endParaRPr lang="en-US" altLang="zh-CN" sz="1600" spc="200" dirty="0">
                    <a:solidFill>
                      <a:schemeClr val="bg1"/>
                    </a:solidFill>
                    <a:latin typeface="Chivo Light"/>
                    <a:cs typeface="+mn-ea"/>
                    <a:sym typeface="+mn-lt"/>
                  </a:endParaRPr>
                </a:p>
              </p:txBody>
            </p:sp>
          </p:grpSp>
          <p:grpSp>
            <p:nvGrpSpPr>
              <p:cNvPr id="15" name="组合 14"/>
              <p:cNvGrpSpPr/>
              <p:nvPr/>
            </p:nvGrpSpPr>
            <p:grpSpPr>
              <a:xfrm>
                <a:off x="8119" y="4620"/>
                <a:ext cx="2962" cy="2962"/>
                <a:chOff x="5155549" y="2464069"/>
                <a:chExt cx="1880900" cy="1880899"/>
              </a:xfrm>
            </p:grpSpPr>
            <p:sp>
              <p:nvSpPr>
                <p:cNvPr id="16" name="椭圆 15"/>
                <p:cNvSpPr/>
                <p:nvPr/>
              </p:nvSpPr>
              <p:spPr>
                <a:xfrm>
                  <a:off x="5155549" y="2464069"/>
                  <a:ext cx="1880900" cy="1880899"/>
                </a:xfrm>
                <a:prstGeom prst="ellipse">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cs typeface="+mn-ea"/>
                    <a:sym typeface="+mn-lt"/>
                  </a:endParaRPr>
                </a:p>
              </p:txBody>
            </p:sp>
            <p:sp>
              <p:nvSpPr>
                <p:cNvPr id="17" name="矩形 16"/>
                <p:cNvSpPr/>
                <p:nvPr/>
              </p:nvSpPr>
              <p:spPr>
                <a:xfrm>
                  <a:off x="5383523" y="2989014"/>
                  <a:ext cx="1424953" cy="831010"/>
                </a:xfrm>
                <a:prstGeom prst="rect">
                  <a:avLst/>
                </a:prstGeom>
              </p:spPr>
              <p:txBody>
                <a:bodyPr wrap="square" anchor="ctr">
                  <a:spAutoFit/>
                </a:bodyPr>
                <a:lstStyle/>
                <a:p>
                  <a:pPr algn="ctr"/>
                  <a:r>
                    <a:rPr lang="en-US" altLang="zh-CN" sz="2400" b="1" dirty="0" err="1">
                      <a:solidFill>
                        <a:srgbClr val="232323"/>
                      </a:solidFill>
                      <a:latin typeface="Chivo Light"/>
                      <a:ea typeface="思源黑体 CN Bold" panose="020B0800000000000000" charset="-122"/>
                      <a:cs typeface="+mn-ea"/>
                      <a:sym typeface="+mn-ea"/>
                    </a:rPr>
                    <a:t>Cơ</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sở</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dữ</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liệu</a:t>
                  </a:r>
                  <a:endParaRPr lang="zh-CN" altLang="en-US" sz="2400" b="1" dirty="0">
                    <a:solidFill>
                      <a:srgbClr val="232323"/>
                    </a:solidFill>
                    <a:latin typeface="Chivo Light"/>
                    <a:ea typeface="思源黑体 CN Bold" panose="020B0800000000000000" charset="-122"/>
                    <a:cs typeface="+mn-ea"/>
                    <a:sym typeface="+mn-ea"/>
                  </a:endParaRPr>
                </a:p>
              </p:txBody>
            </p:sp>
          </p:grpSp>
        </p:grpSp>
        <p:grpSp>
          <p:nvGrpSpPr>
            <p:cNvPr id="43" name="组合 42"/>
            <p:cNvGrpSpPr/>
            <p:nvPr/>
          </p:nvGrpSpPr>
          <p:grpSpPr>
            <a:xfrm>
              <a:off x="1193" y="2578"/>
              <a:ext cx="16779" cy="7492"/>
              <a:chOff x="1219" y="2760"/>
              <a:chExt cx="16779" cy="7492"/>
            </a:xfrm>
          </p:grpSpPr>
          <p:sp>
            <p:nvSpPr>
              <p:cNvPr id="39" name="文本框 38"/>
              <p:cNvSpPr txBox="1"/>
              <p:nvPr/>
            </p:nvSpPr>
            <p:spPr>
              <a:xfrm>
                <a:off x="11871" y="2760"/>
                <a:ext cx="6127" cy="72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dirty="0" err="1">
                    <a:solidFill>
                      <a:srgbClr val="232323"/>
                    </a:solidFill>
                    <a:latin typeface="Chivo Light"/>
                    <a:ea typeface="思源黑体 CN Bold" panose="020B0800000000000000" charset="-122"/>
                    <a:sym typeface="+mn-ea"/>
                  </a:rPr>
                  <a:t>Trách</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nhiệm</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cập</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nhật</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dữ</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liệu</a:t>
                </a:r>
                <a:endParaRPr lang="zh-CN" altLang="en-US" sz="2400" b="1" dirty="0">
                  <a:solidFill>
                    <a:schemeClr val="tx1">
                      <a:lumMod val="65000"/>
                      <a:lumOff val="35000"/>
                    </a:schemeClr>
                  </a:solidFill>
                  <a:latin typeface="Chivo Light"/>
                  <a:cs typeface="+mn-ea"/>
                  <a:sym typeface="+mn-lt"/>
                </a:endParaRPr>
              </a:p>
            </p:txBody>
          </p:sp>
          <p:sp>
            <p:nvSpPr>
              <p:cNvPr id="40" name="文本框 39"/>
              <p:cNvSpPr txBox="1"/>
              <p:nvPr/>
            </p:nvSpPr>
            <p:spPr>
              <a:xfrm>
                <a:off x="12184" y="3407"/>
                <a:ext cx="5811" cy="293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vi-VN" altLang="zh-CN" b="1" dirty="0">
                    <a:latin typeface="Chivo Light"/>
                    <a:ea typeface="思源黑体 CN Light" panose="020B0300000000000000" charset="-122"/>
                    <a:cs typeface="+mn-ea"/>
                    <a:sym typeface="+mn-lt"/>
                  </a:rPr>
                  <a:t>Các Bộ, cơ quan ngang Bộ, Ủy ban nhân dân cấp tỉnh và các doanh nghiệp thẩm định giá có trách nhiệm cập nhật thông tin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theo</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quy</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định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của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Chính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phủ</a:t>
                </a:r>
                <a:endParaRPr lang="en-US" altLang="zh-CN" b="1" dirty="0">
                  <a:solidFill>
                    <a:prstClr val="white">
                      <a:lumMod val="50000"/>
                    </a:prstClr>
                  </a:solidFill>
                  <a:latin typeface="Chivo Light"/>
                  <a:cs typeface="+mn-ea"/>
                  <a:sym typeface="+mn-lt"/>
                </a:endParaRPr>
              </a:p>
            </p:txBody>
          </p:sp>
          <p:sp>
            <p:nvSpPr>
              <p:cNvPr id="41" name="文本框 40"/>
              <p:cNvSpPr txBox="1"/>
              <p:nvPr/>
            </p:nvSpPr>
            <p:spPr>
              <a:xfrm>
                <a:off x="11832" y="7270"/>
                <a:ext cx="5712" cy="72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dirty="0" err="1">
                    <a:solidFill>
                      <a:srgbClr val="232323"/>
                    </a:solidFill>
                    <a:latin typeface="Chivo Light"/>
                    <a:ea typeface="思源黑体 CN Bold" panose="020B0800000000000000" charset="-122"/>
                    <a:sym typeface="+mn-ea"/>
                  </a:rPr>
                  <a:t>Chính</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phủ</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quy</a:t>
                </a:r>
                <a:r>
                  <a:rPr lang="en-US" altLang="zh-CN" sz="2400" b="1" dirty="0">
                    <a:solidFill>
                      <a:srgbClr val="232323"/>
                    </a:solidFill>
                    <a:latin typeface="Chivo Light"/>
                    <a:ea typeface="思源黑体 CN Bold" panose="020B0800000000000000" charset="-122"/>
                    <a:sym typeface="+mn-ea"/>
                  </a:rPr>
                  <a:t> </a:t>
                </a:r>
                <a:r>
                  <a:rPr lang="en-US" altLang="zh-CN" sz="2400" b="1" dirty="0" err="1">
                    <a:solidFill>
                      <a:srgbClr val="232323"/>
                    </a:solidFill>
                    <a:latin typeface="Chivo Light"/>
                    <a:ea typeface="思源黑体 CN Bold" panose="020B0800000000000000" charset="-122"/>
                    <a:sym typeface="+mn-ea"/>
                  </a:rPr>
                  <a:t>định</a:t>
                </a:r>
                <a:r>
                  <a:rPr lang="en-US" altLang="zh-CN" sz="2400" b="1" dirty="0">
                    <a:solidFill>
                      <a:srgbClr val="232323"/>
                    </a:solidFill>
                    <a:latin typeface="Chivo Light"/>
                    <a:ea typeface="思源黑体 CN Bold" panose="020B0800000000000000" charset="-122"/>
                    <a:sym typeface="+mn-ea"/>
                  </a:rPr>
                  <a:t> chi </a:t>
                </a:r>
                <a:r>
                  <a:rPr lang="en-US" altLang="zh-CN" sz="2400" b="1" dirty="0" err="1">
                    <a:solidFill>
                      <a:srgbClr val="232323"/>
                    </a:solidFill>
                    <a:latin typeface="Chivo Light"/>
                    <a:ea typeface="思源黑体 CN Bold" panose="020B0800000000000000" charset="-122"/>
                    <a:sym typeface="+mn-ea"/>
                  </a:rPr>
                  <a:t>tiết</a:t>
                </a:r>
                <a:endParaRPr lang="zh-CN" altLang="en-US" sz="2400" b="1" dirty="0">
                  <a:solidFill>
                    <a:schemeClr val="tx1">
                      <a:lumMod val="65000"/>
                      <a:lumOff val="35000"/>
                    </a:schemeClr>
                  </a:solidFill>
                  <a:latin typeface="Chivo Light"/>
                  <a:cs typeface="+mn-ea"/>
                  <a:sym typeface="+mn-lt"/>
                </a:endParaRPr>
              </a:p>
            </p:txBody>
          </p:sp>
          <p:sp>
            <p:nvSpPr>
              <p:cNvPr id="42" name="文本框 41"/>
              <p:cNvSpPr txBox="1"/>
              <p:nvPr/>
            </p:nvSpPr>
            <p:spPr>
              <a:xfrm>
                <a:off x="11846" y="7884"/>
                <a:ext cx="6124" cy="236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en-US" altLang="zh-CN" b="1" dirty="0" err="1">
                    <a:latin typeface="Chivo Light"/>
                    <a:ea typeface="思源黑体 CN Light" panose="020B0300000000000000" charset="-122"/>
                    <a:cs typeface="+mn-ea"/>
                    <a:sym typeface="+mn-lt"/>
                  </a:rPr>
                  <a:t>Hiện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Bộ</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Tài</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chính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đã</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xây</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dựng</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dự</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thảo</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các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nội</a:t>
                </a:r>
                <a:r>
                  <a:rPr lang="en-US" altLang="zh-CN" b="1" dirty="0">
                    <a:latin typeface="Chivo Light"/>
                    <a:ea typeface="思源黑体 CN Light" panose="020B0300000000000000" charset="-122"/>
                    <a:cs typeface="+mn-ea"/>
                    <a:sym typeface="+mn-lt"/>
                  </a:rPr>
                  <a:t> dung </a:t>
                </a:r>
                <a:r>
                  <a:rPr lang="en-US" altLang="zh-CN" b="1" dirty="0" err="1">
                    <a:latin typeface="Chivo Light"/>
                    <a:ea typeface="思源黑体 CN Light" panose="020B0300000000000000" charset="-122"/>
                    <a:cs typeface="+mn-ea"/>
                    <a:sym typeface="+mn-lt"/>
                  </a:rPr>
                  <a:t>cơ</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bản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về</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cơ</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sở</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dữ</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liệu</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tại</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Nghị</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định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và</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các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thông</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tư</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hướng</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dẫn</a:t>
                </a:r>
                <a:r>
                  <a:rPr lang="en-US" altLang="zh-CN" b="1" dirty="0">
                    <a:latin typeface="Chivo Light"/>
                    <a:ea typeface="思源黑体 CN Light" panose="020B0300000000000000" charset="-122"/>
                    <a:cs typeface="+mn-ea"/>
                    <a:sym typeface="+mn-lt"/>
                  </a:rPr>
                  <a:t>. </a:t>
                </a:r>
                <a:endParaRPr lang="en-US" altLang="zh-CN" b="1" dirty="0">
                  <a:solidFill>
                    <a:prstClr val="white">
                      <a:lumMod val="50000"/>
                    </a:prstClr>
                  </a:solidFill>
                  <a:latin typeface="Chivo Light"/>
                  <a:cs typeface="+mn-ea"/>
                  <a:sym typeface="+mn-lt"/>
                </a:endParaRPr>
              </a:p>
            </p:txBody>
          </p:sp>
          <p:sp>
            <p:nvSpPr>
              <p:cNvPr id="44" name="文本框 43"/>
              <p:cNvSpPr txBox="1"/>
              <p:nvPr/>
            </p:nvSpPr>
            <p:spPr>
              <a:xfrm>
                <a:off x="5149" y="2760"/>
                <a:ext cx="2184" cy="72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rgbClr val="232323"/>
                    </a:solidFill>
                    <a:latin typeface="Chivo Light"/>
                    <a:ea typeface="思源黑体 CN Bold" panose="020B0800000000000000" charset="-122"/>
                    <a:sym typeface="+mn-ea"/>
                  </a:rPr>
                  <a:t>Bao </a:t>
                </a:r>
                <a:r>
                  <a:rPr lang="en-US" altLang="zh-CN" sz="2400" b="1" dirty="0" err="1">
                    <a:solidFill>
                      <a:srgbClr val="232323"/>
                    </a:solidFill>
                    <a:latin typeface="Chivo Light"/>
                    <a:ea typeface="思源黑体 CN Bold" panose="020B0800000000000000" charset="-122"/>
                    <a:sym typeface="+mn-ea"/>
                  </a:rPr>
                  <a:t>gồm</a:t>
                </a:r>
                <a:r>
                  <a:rPr lang="en-US" altLang="zh-CN" sz="2400" b="1" dirty="0">
                    <a:solidFill>
                      <a:srgbClr val="232323"/>
                    </a:solidFill>
                    <a:latin typeface="Chivo Light"/>
                    <a:ea typeface="思源黑体 CN Bold" panose="020B0800000000000000" charset="-122"/>
                    <a:sym typeface="+mn-ea"/>
                  </a:rPr>
                  <a:t>:</a:t>
                </a:r>
                <a:endParaRPr lang="zh-CN" altLang="en-US" sz="2400" b="1" dirty="0">
                  <a:solidFill>
                    <a:schemeClr val="tx1">
                      <a:lumMod val="65000"/>
                      <a:lumOff val="35000"/>
                    </a:schemeClr>
                  </a:solidFill>
                  <a:latin typeface="Chivo Light"/>
                  <a:cs typeface="+mn-ea"/>
                  <a:sym typeface="+mn-lt"/>
                </a:endParaRPr>
              </a:p>
            </p:txBody>
          </p:sp>
          <p:sp>
            <p:nvSpPr>
              <p:cNvPr id="45" name="文本框 44"/>
              <p:cNvSpPr txBox="1"/>
              <p:nvPr/>
            </p:nvSpPr>
            <p:spPr>
              <a:xfrm>
                <a:off x="1290" y="3330"/>
                <a:ext cx="5811" cy="293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ct val="0"/>
                  </a:spcBef>
                </a:pPr>
                <a:r>
                  <a:rPr lang="en-US" altLang="zh-CN" b="1" dirty="0" err="1">
                    <a:latin typeface="Chivo Light"/>
                    <a:ea typeface="思源黑体 CN Light" panose="020B0300000000000000" charset="-122"/>
                    <a:cs typeface="+mn-ea"/>
                    <a:sym typeface="+mn-lt"/>
                  </a:rPr>
                  <a:t>Cơ</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sở</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dữ</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liệu</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quốc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gia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về</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giá</a:t>
                </a:r>
                <a:r>
                  <a:rPr lang="en-US" altLang="zh-CN" b="1" dirty="0">
                    <a:latin typeface="Chivo Light"/>
                    <a:ea typeface="思源黑体 CN Light" panose="020B0300000000000000" charset="-122"/>
                    <a:cs typeface="+mn-ea"/>
                    <a:sym typeface="+mn-lt"/>
                  </a:rPr>
                  <a:t> do </a:t>
                </a:r>
                <a:r>
                  <a:rPr lang="en-US" altLang="zh-CN" b="1" dirty="0" err="1">
                    <a:latin typeface="Chivo Light"/>
                    <a:ea typeface="思源黑体 CN Light" panose="020B0300000000000000" charset="-122"/>
                    <a:cs typeface="+mn-ea"/>
                    <a:sym typeface="+mn-lt"/>
                  </a:rPr>
                  <a:t>Bộ</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Tài</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chính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xây</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dựng</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quản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lý</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và</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Cơ</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sở</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dữ</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liệu</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về</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giá</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tại</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địa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phương</a:t>
                </a:r>
                <a:r>
                  <a:rPr lang="en-US" altLang="zh-CN" b="1" dirty="0">
                    <a:latin typeface="Chivo Light"/>
                    <a:ea typeface="思源黑体 CN Light" panose="020B0300000000000000" charset="-122"/>
                    <a:cs typeface="+mn-ea"/>
                    <a:sym typeface="+mn-lt"/>
                  </a:rPr>
                  <a:t> do </a:t>
                </a:r>
                <a:r>
                  <a:rPr lang="en-US" altLang="zh-CN" b="1" dirty="0" err="1">
                    <a:latin typeface="Chivo Light"/>
                    <a:ea typeface="思源黑体 CN Light" panose="020B0300000000000000" charset="-122"/>
                    <a:cs typeface="+mn-ea"/>
                    <a:sym typeface="+mn-lt"/>
                  </a:rPr>
                  <a:t>Ủy</a:t>
                </a:r>
                <a:r>
                  <a:rPr lang="en-US" altLang="zh-CN" b="1" dirty="0">
                    <a:latin typeface="Chivo Light"/>
                    <a:ea typeface="思源黑体 CN Light" panose="020B0300000000000000" charset="-122"/>
                    <a:cs typeface="+mn-ea"/>
                    <a:sym typeface="+mn-lt"/>
                  </a:rPr>
                  <a:t> ban </a:t>
                </a:r>
                <a:r>
                  <a:rPr lang="en-US" altLang="zh-CN" b="1" dirty="0" err="1">
                    <a:latin typeface="Chivo Light"/>
                    <a:ea typeface="思源黑体 CN Light" panose="020B0300000000000000" charset="-122"/>
                    <a:cs typeface="+mn-ea"/>
                    <a:sym typeface="+mn-lt"/>
                  </a:rPr>
                  <a:t>nhân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dân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cấp</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tỉnh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căn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cứ</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thực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tế</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tại</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địa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phương</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để</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xây</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dựng</a:t>
                </a:r>
                <a:r>
                  <a:rPr lang="en-US" altLang="zh-CN" b="1" dirty="0">
                    <a:latin typeface="Chivo Light"/>
                    <a:ea typeface="思源黑体 CN Light" panose="020B0300000000000000" charset="-122"/>
                    <a:cs typeface="+mn-ea"/>
                    <a:sym typeface="+mn-lt"/>
                  </a:rPr>
                  <a:t>. </a:t>
                </a:r>
                <a:endParaRPr lang="en-US" altLang="zh-CN" b="1" dirty="0">
                  <a:solidFill>
                    <a:prstClr val="white">
                      <a:lumMod val="50000"/>
                    </a:prstClr>
                  </a:solidFill>
                  <a:latin typeface="Chivo Light"/>
                  <a:cs typeface="+mn-ea"/>
                  <a:sym typeface="+mn-lt"/>
                </a:endParaRPr>
              </a:p>
            </p:txBody>
          </p:sp>
          <p:sp>
            <p:nvSpPr>
              <p:cNvPr id="46" name="文本框 45"/>
              <p:cNvSpPr txBox="1"/>
              <p:nvPr/>
            </p:nvSpPr>
            <p:spPr>
              <a:xfrm>
                <a:off x="1219" y="7270"/>
                <a:ext cx="6149" cy="72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rgbClr val="232323"/>
                    </a:solidFill>
                    <a:latin typeface="Chivo Light"/>
                    <a:ea typeface="思源黑体 CN Bold" panose="020B0800000000000000" charset="-122"/>
                    <a:cs typeface="+mn-ea"/>
                    <a:sym typeface="+mn-ea"/>
                  </a:rPr>
                  <a:t>Thông tin </a:t>
                </a:r>
                <a:r>
                  <a:rPr lang="en-US" altLang="zh-CN" sz="2400" b="1" dirty="0" err="1">
                    <a:solidFill>
                      <a:srgbClr val="232323"/>
                    </a:solidFill>
                    <a:latin typeface="Chivo Light"/>
                    <a:ea typeface="思源黑体 CN Bold" panose="020B0800000000000000" charset="-122"/>
                    <a:cs typeface="+mn-ea"/>
                    <a:sym typeface="+mn-ea"/>
                  </a:rPr>
                  <a:t>trong</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cơ</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sở</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dữ</a:t>
                </a:r>
                <a:r>
                  <a:rPr lang="en-US" altLang="zh-CN" sz="2400" b="1" dirty="0">
                    <a:solidFill>
                      <a:srgbClr val="232323"/>
                    </a:solidFill>
                    <a:latin typeface="Chivo Light"/>
                    <a:ea typeface="思源黑体 CN Bold" panose="020B0800000000000000" charset="-122"/>
                    <a:cs typeface="+mn-ea"/>
                    <a:sym typeface="+mn-ea"/>
                  </a:rPr>
                  <a:t> </a:t>
                </a:r>
                <a:r>
                  <a:rPr lang="en-US" altLang="zh-CN" sz="2400" b="1" dirty="0" err="1">
                    <a:solidFill>
                      <a:srgbClr val="232323"/>
                    </a:solidFill>
                    <a:latin typeface="Chivo Light"/>
                    <a:ea typeface="思源黑体 CN Bold" panose="020B0800000000000000" charset="-122"/>
                    <a:cs typeface="+mn-ea"/>
                    <a:sym typeface="+mn-ea"/>
                  </a:rPr>
                  <a:t>liệu</a:t>
                </a:r>
                <a:endParaRPr lang="zh-CN" altLang="en-US" sz="2400" b="1" dirty="0">
                  <a:solidFill>
                    <a:schemeClr val="tx1">
                      <a:lumMod val="65000"/>
                      <a:lumOff val="35000"/>
                    </a:schemeClr>
                  </a:solidFill>
                  <a:latin typeface="Chivo Light"/>
                  <a:cs typeface="+mn-ea"/>
                  <a:sym typeface="+mn-lt"/>
                </a:endParaRPr>
              </a:p>
            </p:txBody>
          </p:sp>
          <p:sp>
            <p:nvSpPr>
              <p:cNvPr id="61" name="文本框 60"/>
              <p:cNvSpPr txBox="1"/>
              <p:nvPr/>
            </p:nvSpPr>
            <p:spPr>
              <a:xfrm>
                <a:off x="1537" y="7912"/>
                <a:ext cx="5810" cy="180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ct val="0"/>
                  </a:spcBef>
                </a:pPr>
                <a:r>
                  <a:rPr lang="en-US" altLang="zh-CN" b="1" dirty="0">
                    <a:latin typeface="Chivo Light"/>
                    <a:ea typeface="思源黑体 CN Light" panose="020B0300000000000000" charset="-122"/>
                    <a:cs typeface="+mn-ea"/>
                    <a:sym typeface="+mn-lt"/>
                  </a:rPr>
                  <a:t>L</a:t>
                </a:r>
                <a:r>
                  <a:rPr lang="vi-VN" altLang="zh-CN" b="1" dirty="0">
                    <a:latin typeface="Chivo Light"/>
                    <a:ea typeface="思源黑体 CN Light" panose="020B0300000000000000" charset="-122"/>
                    <a:cs typeface="+mn-ea"/>
                    <a:sym typeface="+mn-lt"/>
                  </a:rPr>
                  <a:t>à một trong các nguồn thông tin phục vụ công tác quản lý nhà nước và nhu cầu của xã hội</a:t>
                </a:r>
                <a:endParaRPr lang="en-US" altLang="zh-CN" b="1" dirty="0">
                  <a:solidFill>
                    <a:prstClr val="white">
                      <a:lumMod val="50000"/>
                    </a:prstClr>
                  </a:solidFill>
                  <a:latin typeface="Chivo Light"/>
                  <a:cs typeface="+mn-ea"/>
                  <a:sym typeface="+mn-lt"/>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7F8"/>
        </a:solidFill>
        <a:effectLst/>
      </p:bgPr>
    </p:bg>
    <p:spTree>
      <p:nvGrpSpPr>
        <p:cNvPr id="1" name=""/>
        <p:cNvGrpSpPr/>
        <p:nvPr/>
      </p:nvGrpSpPr>
      <p:grpSpPr>
        <a:xfrm>
          <a:off x="0" y="0"/>
          <a:ext cx="0" cy="0"/>
          <a:chOff x="0" y="0"/>
          <a:chExt cx="0" cy="0"/>
        </a:xfrm>
      </p:grpSpPr>
      <p:pic>
        <p:nvPicPr>
          <p:cNvPr id="9" name="图片 8" descr="组 1"/>
          <p:cNvPicPr>
            <a:picLocks noChangeAspect="1"/>
          </p:cNvPicPr>
          <p:nvPr/>
        </p:nvPicPr>
        <p:blipFill>
          <a:blip r:embed="rId3"/>
          <a:stretch>
            <a:fillRect/>
          </a:stretch>
        </p:blipFill>
        <p:spPr>
          <a:xfrm>
            <a:off x="0" y="0"/>
            <a:ext cx="12192000" cy="6858000"/>
          </a:xfrm>
          <a:prstGeom prst="rect">
            <a:avLst/>
          </a:prstGeom>
        </p:spPr>
      </p:pic>
      <p:sp>
        <p:nvSpPr>
          <p:cNvPr id="951" name="Google Shape;951;p38"/>
          <p:cNvSpPr txBox="1"/>
          <p:nvPr/>
        </p:nvSpPr>
        <p:spPr>
          <a:xfrm>
            <a:off x="454025" y="1896110"/>
            <a:ext cx="8149590" cy="26549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5200"/>
              <a:buFont typeface="Abhaya Libre"/>
              <a:buNone/>
              <a:defRPr sz="7300" b="1" i="0" u="none" strike="noStrike" cap="none">
                <a:solidFill>
                  <a:schemeClr val="accent6"/>
                </a:solidFill>
                <a:latin typeface="Abhaya Libre"/>
                <a:ea typeface="Abhaya Libre"/>
                <a:cs typeface="Abhaya Libre"/>
                <a:sym typeface="Abhaya Libre"/>
              </a:defRPr>
            </a:lvl1pPr>
            <a:lvl2pPr marR="0" lvl="1"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2pPr>
            <a:lvl3pPr marR="0" lvl="2"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3pPr>
            <a:lvl4pPr marR="0" lvl="3"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4pPr>
            <a:lvl5pPr marR="0" lvl="4"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5pPr>
            <a:lvl6pPr marR="0" lvl="5"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6pPr>
            <a:lvl7pPr marR="0" lvl="6"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7pPr>
            <a:lvl8pPr marR="0" lvl="7"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8pPr>
            <a:lvl9pPr marR="0" lvl="8" algn="ctr" rtl="0">
              <a:lnSpc>
                <a:spcPct val="100000"/>
              </a:lnSpc>
              <a:spcBef>
                <a:spcPts val="0"/>
              </a:spcBef>
              <a:spcAft>
                <a:spcPts val="0"/>
              </a:spcAft>
              <a:buClr>
                <a:schemeClr val="accent6"/>
              </a:buClr>
              <a:buSzPts val="5200"/>
              <a:buFont typeface="Abhaya Libre"/>
              <a:buNone/>
              <a:defRPr sz="5200" b="1" i="0" u="none" strike="noStrike" cap="none">
                <a:solidFill>
                  <a:schemeClr val="accent6"/>
                </a:solidFill>
                <a:latin typeface="Abhaya Libre"/>
                <a:ea typeface="Abhaya Libre"/>
                <a:cs typeface="Abhaya Libre"/>
                <a:sym typeface="Abhaya Libre"/>
              </a:defRPr>
            </a:lvl9pPr>
          </a:lstStyle>
          <a:p>
            <a:pPr algn="l">
              <a:lnSpc>
                <a:spcPct val="90000"/>
              </a:lnSpc>
            </a:pPr>
            <a:r>
              <a:rPr lang="en-US" altLang="zh-CN" sz="3600" b="0" dirty="0">
                <a:solidFill>
                  <a:schemeClr val="bg1"/>
                </a:solidFill>
                <a:latin typeface="Chivo Light" charset="0"/>
                <a:ea typeface="思源黑体 CN Bold" panose="020B0800000000000000" charset="-122"/>
                <a:cs typeface="Chivo Light" charset="0"/>
                <a:sym typeface="+mn-ea"/>
              </a:rPr>
              <a:t>XIN TRÂN TRỌNG CẢM ƠN!</a:t>
            </a:r>
            <a:endParaRPr lang="zh-CN" altLang="en-US" sz="6600" dirty="0">
              <a:solidFill>
                <a:schemeClr val="bg1"/>
              </a:solidFill>
              <a:latin typeface="Chivo Light" charset="0"/>
              <a:ea typeface="思源黑体 CN Bold" panose="020B0800000000000000" charset="-122"/>
              <a:cs typeface="Chivo Light" charset="0"/>
              <a:sym typeface="+mn-ea"/>
            </a:endParaRPr>
          </a:p>
        </p:txBody>
      </p:sp>
      <p:grpSp>
        <p:nvGrpSpPr>
          <p:cNvPr id="28" name="组合 27"/>
          <p:cNvGrpSpPr/>
          <p:nvPr/>
        </p:nvGrpSpPr>
        <p:grpSpPr>
          <a:xfrm>
            <a:off x="419735" y="5890895"/>
            <a:ext cx="1089660" cy="158115"/>
            <a:chOff x="661" y="1545"/>
            <a:chExt cx="1690" cy="226"/>
          </a:xfrm>
          <a:solidFill>
            <a:srgbClr val="F7C600"/>
          </a:solidFill>
        </p:grpSpPr>
        <p:sp>
          <p:nvSpPr>
            <p:cNvPr id="23" name="圆角矩形 22"/>
            <p:cNvSpPr/>
            <p:nvPr/>
          </p:nvSpPr>
          <p:spPr>
            <a:xfrm>
              <a:off x="661"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45" y="1545"/>
              <a:ext cx="230"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1629"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113" y="1545"/>
              <a:ext cx="238"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51"/>
                                        </p:tgtEl>
                                        <p:attrNameLst>
                                          <p:attrName>style.visibility</p:attrName>
                                        </p:attrNameLst>
                                      </p:cBhvr>
                                      <p:to>
                                        <p:strVal val="visible"/>
                                      </p:to>
                                    </p:set>
                                    <p:anim calcmode="lin" valueType="num">
                                      <p:cBhvr>
                                        <p:cTn id="13" dur="500" fill="hold"/>
                                        <p:tgtEl>
                                          <p:spTgt spid="95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51"/>
                                        </p:tgtEl>
                                        <p:attrNameLst>
                                          <p:attrName>ppt_y</p:attrName>
                                        </p:attrNameLst>
                                      </p:cBhvr>
                                      <p:tavLst>
                                        <p:tav tm="0">
                                          <p:val>
                                            <p:strVal val="#ppt_y"/>
                                          </p:val>
                                        </p:tav>
                                        <p:tav tm="100000">
                                          <p:val>
                                            <p:strVal val="#ppt_y"/>
                                          </p:val>
                                        </p:tav>
                                      </p:tavLst>
                                    </p:anim>
                                    <p:anim calcmode="lin" valueType="num">
                                      <p:cBhvr>
                                        <p:cTn id="15" dur="500" fill="hold"/>
                                        <p:tgtEl>
                                          <p:spTgt spid="95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5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16890" y="554673"/>
            <a:ext cx="8874760" cy="1031240"/>
            <a:chOff x="5299" y="5242"/>
            <a:chExt cx="13976" cy="1624"/>
          </a:xfrm>
        </p:grpSpPr>
        <p:sp>
          <p:nvSpPr>
            <p:cNvPr id="31" name="文本框 30"/>
            <p:cNvSpPr txBox="1"/>
            <p:nvPr/>
          </p:nvSpPr>
          <p:spPr>
            <a:xfrm>
              <a:off x="7239" y="5454"/>
              <a:ext cx="12036" cy="824"/>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800" b="1" dirty="0">
                  <a:solidFill>
                    <a:srgbClr val="232323"/>
                  </a:solidFill>
                  <a:latin typeface="Chivo Light"/>
                  <a:ea typeface="思源黑体 CN Bold" panose="020B0800000000000000" charset="-122"/>
                </a:rPr>
                <a:t>QUAN ĐIỂM, MỤC TIÊU XÂY DỰNG LUẬT GIÁ 2023</a:t>
              </a:r>
              <a:endParaRPr lang="zh-CN" altLang="en-US" sz="28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77" name="组合 76"/>
          <p:cNvGrpSpPr/>
          <p:nvPr/>
        </p:nvGrpSpPr>
        <p:grpSpPr>
          <a:xfrm>
            <a:off x="516890" y="1752600"/>
            <a:ext cx="10634345" cy="3860165"/>
            <a:chOff x="814" y="2760"/>
            <a:chExt cx="16747" cy="6079"/>
          </a:xfrm>
        </p:grpSpPr>
        <p:sp>
          <p:nvSpPr>
            <p:cNvPr id="76" name="椭圆 75"/>
            <p:cNvSpPr/>
            <p:nvPr/>
          </p:nvSpPr>
          <p:spPr>
            <a:xfrm>
              <a:off x="7174" y="3577"/>
              <a:ext cx="4615" cy="4615"/>
            </a:xfrm>
            <a:prstGeom prst="ellipse">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grpSp>
          <p:nvGrpSpPr>
            <p:cNvPr id="75" name="组合 74"/>
            <p:cNvGrpSpPr/>
            <p:nvPr/>
          </p:nvGrpSpPr>
          <p:grpSpPr>
            <a:xfrm>
              <a:off x="814" y="2760"/>
              <a:ext cx="16747" cy="6079"/>
              <a:chOff x="814" y="2760"/>
              <a:chExt cx="16747" cy="6079"/>
            </a:xfrm>
          </p:grpSpPr>
          <p:pic>
            <p:nvPicPr>
              <p:cNvPr id="19" name="图片 18" descr="图片1"/>
              <p:cNvPicPr>
                <a:picLocks noChangeAspect="1"/>
              </p:cNvPicPr>
              <p:nvPr/>
            </p:nvPicPr>
            <p:blipFill>
              <a:blip r:embed="rId3"/>
              <a:stretch>
                <a:fillRect/>
              </a:stretch>
            </p:blipFill>
            <p:spPr>
              <a:xfrm>
                <a:off x="7354" y="3757"/>
                <a:ext cx="4254" cy="4254"/>
              </a:xfrm>
              <a:prstGeom prst="rect">
                <a:avLst/>
              </a:prstGeom>
            </p:spPr>
          </p:pic>
          <p:grpSp>
            <p:nvGrpSpPr>
              <p:cNvPr id="70" name="组合 69"/>
              <p:cNvGrpSpPr/>
              <p:nvPr/>
            </p:nvGrpSpPr>
            <p:grpSpPr>
              <a:xfrm>
                <a:off x="814" y="2760"/>
                <a:ext cx="16747" cy="6079"/>
                <a:chOff x="814" y="2760"/>
                <a:chExt cx="16747" cy="6079"/>
              </a:xfrm>
            </p:grpSpPr>
            <p:sp>
              <p:nvSpPr>
                <p:cNvPr id="21" name="文本框 20"/>
                <p:cNvSpPr txBox="1"/>
                <p:nvPr/>
              </p:nvSpPr>
              <p:spPr>
                <a:xfrm>
                  <a:off x="11871" y="2760"/>
                  <a:ext cx="5063" cy="15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4. NÂNG CAO HIỆU LỰC, HIỆU QUẢ CÁC BIỆN PHÁP QUẢN LÝ, ĐIỀU TIẾT GIÁ</a:t>
                  </a:r>
                  <a:endParaRPr lang="zh-CN" altLang="en-US" sz="2000" b="1" dirty="0">
                    <a:solidFill>
                      <a:schemeClr val="tx1">
                        <a:lumMod val="65000"/>
                        <a:lumOff val="35000"/>
                      </a:schemeClr>
                    </a:solidFill>
                    <a:latin typeface="Chivo Light"/>
                    <a:cs typeface="+mn-ea"/>
                    <a:sym typeface="+mn-lt"/>
                  </a:endParaRPr>
                </a:p>
              </p:txBody>
            </p:sp>
            <p:sp>
              <p:nvSpPr>
                <p:cNvPr id="24" name="文本框 23"/>
                <p:cNvSpPr txBox="1"/>
                <p:nvPr/>
              </p:nvSpPr>
              <p:spPr>
                <a:xfrm>
                  <a:off x="11971" y="7336"/>
                  <a:ext cx="5529" cy="11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6. TĂNG CƯỜNG CÔNG TÁC THANH TRA, KIỂM TRA</a:t>
                  </a:r>
                  <a:endParaRPr lang="zh-CN" altLang="en-US" sz="2000" b="1" dirty="0">
                    <a:solidFill>
                      <a:schemeClr val="tx1">
                        <a:lumMod val="65000"/>
                        <a:lumOff val="35000"/>
                      </a:schemeClr>
                    </a:solidFill>
                    <a:latin typeface="Chivo Light"/>
                    <a:cs typeface="+mn-ea"/>
                    <a:sym typeface="+mn-lt"/>
                  </a:endParaRPr>
                </a:p>
              </p:txBody>
            </p:sp>
            <p:sp>
              <p:nvSpPr>
                <p:cNvPr id="42" name="文本框 41"/>
                <p:cNvSpPr txBox="1"/>
                <p:nvPr/>
              </p:nvSpPr>
              <p:spPr>
                <a:xfrm>
                  <a:off x="12395" y="5048"/>
                  <a:ext cx="5166" cy="15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5. CỦNG CỐ TOÀN DIỆN CÁC QUY ĐỊNH VỀ THẨM ĐỊNH GIÁ</a:t>
                  </a:r>
                  <a:endParaRPr lang="zh-CN" altLang="en-US" sz="2000" b="1" dirty="0">
                    <a:solidFill>
                      <a:schemeClr val="tx1">
                        <a:lumMod val="65000"/>
                        <a:lumOff val="35000"/>
                      </a:schemeClr>
                    </a:solidFill>
                    <a:latin typeface="Chivo Light"/>
                    <a:cs typeface="+mn-ea"/>
                    <a:sym typeface="+mn-lt"/>
                  </a:endParaRPr>
                </a:p>
              </p:txBody>
            </p:sp>
            <p:sp>
              <p:nvSpPr>
                <p:cNvPr id="44" name="文本框 43"/>
                <p:cNvSpPr txBox="1"/>
                <p:nvPr/>
              </p:nvSpPr>
              <p:spPr>
                <a:xfrm>
                  <a:off x="1260" y="2814"/>
                  <a:ext cx="6219" cy="15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rgbClr val="232323"/>
                      </a:solidFill>
                      <a:latin typeface="Chivo Light"/>
                      <a:ea typeface="思源黑体 CN Bold" panose="020B0800000000000000" charset="-122"/>
                      <a:sym typeface="+mn-ea"/>
                    </a:rPr>
                    <a:t>1. KIÊN ĐỊNH CƠ CHẾ GIÁ THỊ TRƯỜNG CÓ SỰ ĐIỀU TIẾT CỦA NHÀ NƯỚC</a:t>
                  </a:r>
                  <a:endParaRPr lang="zh-CN" altLang="en-US" sz="2000" b="1" dirty="0">
                    <a:solidFill>
                      <a:schemeClr val="tx1">
                        <a:lumMod val="65000"/>
                        <a:lumOff val="35000"/>
                      </a:schemeClr>
                    </a:solidFill>
                    <a:latin typeface="Chivo Light"/>
                    <a:cs typeface="+mn-ea"/>
                    <a:sym typeface="+mn-lt"/>
                  </a:endParaRPr>
                </a:p>
              </p:txBody>
            </p:sp>
            <p:sp>
              <p:nvSpPr>
                <p:cNvPr id="46" name="文本框 45"/>
                <p:cNvSpPr txBox="1"/>
                <p:nvPr/>
              </p:nvSpPr>
              <p:spPr>
                <a:xfrm>
                  <a:off x="2578" y="7240"/>
                  <a:ext cx="4734" cy="15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rgbClr val="232323"/>
                      </a:solidFill>
                      <a:latin typeface="Chivo Light"/>
                      <a:ea typeface="思源黑体 CN Bold" panose="020B0800000000000000" charset="-122"/>
                      <a:sym typeface="+mn-ea"/>
                    </a:rPr>
                    <a:t>3. TĂNG CƯỜNG PHÂN CÔNG, PHÂN CẤP THEO NGÀNH, LĨNH VỰC</a:t>
                  </a:r>
                  <a:endParaRPr lang="zh-CN" altLang="en-US" sz="2000" b="1" dirty="0">
                    <a:solidFill>
                      <a:schemeClr val="tx1">
                        <a:lumMod val="65000"/>
                        <a:lumOff val="35000"/>
                      </a:schemeClr>
                    </a:solidFill>
                    <a:latin typeface="Chivo Light"/>
                    <a:cs typeface="+mn-ea"/>
                    <a:sym typeface="+mn-lt"/>
                  </a:endParaRPr>
                </a:p>
              </p:txBody>
            </p:sp>
            <p:sp>
              <p:nvSpPr>
                <p:cNvPr id="62" name="文本框 61"/>
                <p:cNvSpPr txBox="1"/>
                <p:nvPr/>
              </p:nvSpPr>
              <p:spPr>
                <a:xfrm>
                  <a:off x="814" y="4970"/>
                  <a:ext cx="5953" cy="159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rgbClr val="232323"/>
                      </a:solidFill>
                      <a:latin typeface="Chivo Light"/>
                      <a:ea typeface="思源黑体 CN Bold" panose="020B0800000000000000" charset="-122"/>
                      <a:cs typeface="+mn-ea"/>
                      <a:sym typeface="+mn-ea"/>
                    </a:rPr>
                    <a:t>2. KHẮC PHỤC CHỒNG CHÉO, VƯỚNG MẮC GIỮA LUẬT GIÁ VÀ LUẬT CHUYÊN NGÀNH</a:t>
                  </a:r>
                  <a:endParaRPr lang="zh-CN" altLang="en-US" sz="2000" b="1" dirty="0">
                    <a:solidFill>
                      <a:schemeClr val="tx1">
                        <a:lumMod val="65000"/>
                        <a:lumOff val="35000"/>
                      </a:schemeClr>
                    </a:solidFill>
                    <a:latin typeface="Chivo Light"/>
                    <a:cs typeface="+mn-ea"/>
                    <a:sym typeface="+mn-lt"/>
                  </a:endParaRPr>
                </a:p>
              </p:txBody>
            </p:sp>
          </p:gr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17789" y="532814"/>
            <a:ext cx="7627091" cy="1200329"/>
          </a:xfrm>
          <a:prstGeom prst="rect">
            <a:avLst/>
          </a:prstGeom>
          <a:noFill/>
          <a:extLst>
            <a:ext uri="{909E8E84-426E-40DD-AFC4-6F175D3DCCD1}">
              <a14:hiddenFill xmlns:a14="http://schemas.microsoft.com/office/drawing/2010/main">
                <a:solidFill>
                  <a:srgbClr val="5C5C5C"/>
                </a:solidFill>
              </a14:hiddenFill>
            </a:ext>
          </a:extLst>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NHỮNG</a:t>
            </a:r>
            <a:r>
              <a:rPr kumimoji="0" lang="en-US" altLang="zh-CN" sz="4000" b="1" i="0" u="none" strike="noStrike" kern="1200" cap="none" spc="0" normalizeH="0" noProof="0" dirty="0">
                <a:ln>
                  <a:noFill/>
                </a:ln>
                <a:solidFill>
                  <a:srgbClr val="232323"/>
                </a:solidFill>
                <a:effectLst/>
                <a:uLnTx/>
                <a:uFillTx/>
                <a:latin typeface="Chivo Light"/>
                <a:ea typeface="思源黑体 CN Bold" panose="020B0800000000000000" charset="-122"/>
                <a:cs typeface="Calibri" panose="020F0502020204030204" pitchFamily="34" charset="0"/>
              </a:rPr>
              <a:t> QUY </a:t>
            </a:r>
            <a:r>
              <a:rPr kumimoji="0" lang="en-US" altLang="zh-CN" sz="4000" b="1" i="0" u="none" strike="noStrike" kern="1200" cap="none" spc="0" normalizeH="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ĐỊNH</a:t>
            </a:r>
            <a:r>
              <a:rPr kumimoji="0" lang="en-US" altLang="zh-CN" sz="4000" b="1" i="0" u="none" strike="noStrike" kern="1200" cap="none" spc="0" normalizeH="0" noProof="0" dirty="0">
                <a:ln>
                  <a:noFill/>
                </a:ln>
                <a:solidFill>
                  <a:srgbClr val="232323"/>
                </a:solidFill>
                <a:effectLst/>
                <a:uLnTx/>
                <a:uFillTx/>
                <a:latin typeface="Chivo Light"/>
                <a:ea typeface="思源黑体 CN Bold" panose="020B0800000000000000" charset="-122"/>
                <a:cs typeface="Calibri" panose="020F0502020204030204" pitchFamily="34" charset="0"/>
              </a:rPr>
              <a:t> CHUNG </a:t>
            </a:r>
            <a:r>
              <a:rPr kumimoji="0" lang="en-US" altLang="zh-CN" sz="4000" b="1" i="0" u="none" strike="noStrike" kern="1200" cap="none" spc="0" normalizeH="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TẠI</a:t>
            </a:r>
            <a:r>
              <a:rPr kumimoji="0" lang="en-US" altLang="zh-CN" sz="4000" b="1" i="0" u="none" strike="noStrike" kern="1200" cap="none" spc="0" normalizeH="0" noProof="0" dirty="0">
                <a:ln>
                  <a:noFill/>
                </a:ln>
                <a:solidFill>
                  <a:srgbClr val="232323"/>
                </a:solidFill>
                <a:effectLst/>
                <a:uLnTx/>
                <a:uFillTx/>
                <a:latin typeface="Chivo Light"/>
                <a:ea typeface="思源黑体 CN Bold" panose="020B0800000000000000" charset="-122"/>
                <a:cs typeface="Calibri" panose="020F0502020204030204" pitchFamily="34" charset="0"/>
              </a:rPr>
              <a:t> </a:t>
            </a:r>
            <a:r>
              <a:rPr kumimoji="0" lang="en-US" altLang="zh-CN" sz="4000" b="1" i="0" u="none" strike="noStrike" kern="1200" cap="none" spc="0" normalizeH="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LUẬT</a:t>
            </a:r>
            <a:r>
              <a:rPr kumimoji="0" lang="en-US" altLang="zh-CN" sz="4000" b="1" i="0" u="none" strike="noStrike" kern="1200" cap="none" spc="0" normalizeH="0" noProof="0" dirty="0">
                <a:ln>
                  <a:noFill/>
                </a:ln>
                <a:solidFill>
                  <a:srgbClr val="232323"/>
                </a:solidFill>
                <a:effectLst/>
                <a:uLnTx/>
                <a:uFillTx/>
                <a:latin typeface="Chivo Light"/>
                <a:ea typeface="思源黑体 CN Bold" panose="020B0800000000000000" charset="-122"/>
                <a:cs typeface="Calibri" panose="020F0502020204030204" pitchFamily="34" charset="0"/>
              </a:rPr>
              <a:t> </a:t>
            </a:r>
            <a:r>
              <a:rPr kumimoji="0" lang="en-US" altLang="zh-CN" sz="4000" b="1" i="0" u="none" strike="noStrike" kern="1200" cap="none" spc="0" normalizeH="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GIÁ</a:t>
            </a:r>
            <a:r>
              <a:rPr kumimoji="0" lang="en-US" altLang="zh-CN" sz="4000" b="1" i="0" u="none" strike="noStrike" kern="1200" cap="none" spc="0" normalizeH="0" noProof="0" dirty="0">
                <a:ln>
                  <a:noFill/>
                </a:ln>
                <a:solidFill>
                  <a:srgbClr val="232323"/>
                </a:solidFill>
                <a:effectLst/>
                <a:uLnTx/>
                <a:uFillTx/>
                <a:latin typeface="Chivo Light"/>
                <a:ea typeface="思源黑体 CN Bold" panose="020B0800000000000000" charset="-122"/>
                <a:cs typeface="Calibri" panose="020F0502020204030204" pitchFamily="34" charset="0"/>
              </a:rPr>
              <a:t> </a:t>
            </a:r>
            <a:r>
              <a:rPr kumimoji="0" lang="en-US" altLang="zh-CN" sz="4000" b="1" i="0" u="none" strike="noStrike" kern="1200" cap="none" spc="0" normalizeH="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SỐ</a:t>
            </a:r>
            <a:r>
              <a:rPr kumimoji="0" lang="en-US" altLang="zh-CN" sz="4000" b="1" i="0" u="none" strike="noStrike" kern="1200" cap="none" spc="0" normalizeH="0" noProof="0" dirty="0">
                <a:ln>
                  <a:noFill/>
                </a:ln>
                <a:solidFill>
                  <a:srgbClr val="232323"/>
                </a:solidFill>
                <a:effectLst/>
                <a:uLnTx/>
                <a:uFillTx/>
                <a:latin typeface="Chivo Light"/>
                <a:ea typeface="思源黑体 CN Bold" panose="020B0800000000000000" charset="-122"/>
                <a:cs typeface="Calibri" panose="020F0502020204030204" pitchFamily="34" charset="0"/>
              </a:rPr>
              <a:t> 16/2023/</a:t>
            </a:r>
            <a:r>
              <a:rPr kumimoji="0" lang="en-US" altLang="zh-CN" sz="4000" b="1" i="0" u="none" strike="noStrike" kern="1200" cap="none" spc="0" normalizeH="0" noProof="0" dirty="0" err="1">
                <a:ln>
                  <a:noFill/>
                </a:ln>
                <a:solidFill>
                  <a:srgbClr val="232323"/>
                </a:solidFill>
                <a:effectLst/>
                <a:uLnTx/>
                <a:uFillTx/>
                <a:latin typeface="Chivo Light"/>
                <a:ea typeface="思源黑体 CN Bold" panose="020B0800000000000000" charset="-122"/>
                <a:cs typeface="Calibri" panose="020F0502020204030204" pitchFamily="34" charset="0"/>
              </a:rPr>
              <a:t>QH15</a:t>
            </a:r>
            <a:endParaRPr kumimoji="0" lang="zh-CN" altLang="en-US" sz="4000" b="1" i="0" u="none" strike="noStrike" kern="1200" cap="none" spc="0" normalizeH="0" baseline="0" noProof="0" dirty="0">
              <a:ln>
                <a:noFill/>
              </a:ln>
              <a:solidFill>
                <a:srgbClr val="232323"/>
              </a:solidFill>
              <a:effectLst/>
              <a:uLnTx/>
              <a:uFillTx/>
              <a:latin typeface="Chivo Light"/>
              <a:ea typeface="思源黑体 CN Bold" panose="020B0800000000000000" charset="-122"/>
              <a:cs typeface="Calibri" panose="020F0502020204030204" pitchFamily="34" charset="0"/>
            </a:endParaRPr>
          </a:p>
        </p:txBody>
      </p:sp>
      <p:grpSp>
        <p:nvGrpSpPr>
          <p:cNvPr id="29" name="组合 28"/>
          <p:cNvGrpSpPr/>
          <p:nvPr/>
        </p:nvGrpSpPr>
        <p:grpSpPr>
          <a:xfrm>
            <a:off x="1620621" y="2397760"/>
            <a:ext cx="4349750" cy="1031240"/>
            <a:chOff x="5299" y="5242"/>
            <a:chExt cx="6850" cy="1624"/>
          </a:xfrm>
        </p:grpSpPr>
        <p:sp>
          <p:nvSpPr>
            <p:cNvPr id="31" name="文本框 30"/>
            <p:cNvSpPr txBox="1"/>
            <p:nvPr/>
          </p:nvSpPr>
          <p:spPr>
            <a:xfrm>
              <a:off x="7239" y="5454"/>
              <a:ext cx="4910" cy="1309"/>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err="1">
                  <a:solidFill>
                    <a:srgbClr val="232323"/>
                  </a:solidFill>
                  <a:latin typeface="Chivo Light"/>
                  <a:ea typeface="思源黑体 CN Bold" panose="020B0800000000000000" charset="-122"/>
                </a:rPr>
                <a:t>PHẠM</a:t>
              </a:r>
              <a:r>
                <a:rPr lang="en-US" altLang="zh-CN" sz="2400" b="1" dirty="0">
                  <a:solidFill>
                    <a:srgbClr val="232323"/>
                  </a:solidFill>
                  <a:latin typeface="Chivo Light"/>
                  <a:ea typeface="思源黑体 CN Bold" panose="020B0800000000000000" charset="-122"/>
                </a:rPr>
                <a:t> VI </a:t>
              </a:r>
              <a:r>
                <a:rPr lang="en-US" altLang="zh-CN" sz="2400" b="1" dirty="0" err="1">
                  <a:solidFill>
                    <a:srgbClr val="232323"/>
                  </a:solidFill>
                  <a:latin typeface="Chivo Light"/>
                  <a:ea typeface="思源黑体 CN Bold" panose="020B0800000000000000" charset="-122"/>
                </a:rPr>
                <a:t>ĐIỀU</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CHỈNH</a:t>
              </a:r>
              <a:endParaRPr lang="en-US" altLang="zh-CN" sz="2400" b="1" dirty="0">
                <a:solidFill>
                  <a:srgbClr val="232323"/>
                </a:solidFill>
                <a:latin typeface="Chivo Light"/>
                <a:ea typeface="思源黑体 CN Bold" panose="020B0800000000000000" charset="-122"/>
              </a:endParaRPr>
            </a:p>
            <a:p>
              <a:pPr algn="l"/>
              <a:r>
                <a:rPr lang="en-US" altLang="zh-CN" sz="2400" b="1" dirty="0" err="1">
                  <a:solidFill>
                    <a:srgbClr val="232323"/>
                  </a:solidFill>
                  <a:latin typeface="Chivo Light"/>
                  <a:ea typeface="思源黑体 CN Bold" panose="020B0800000000000000" charset="-122"/>
                </a:rPr>
                <a:t>NGUYÊN</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TẮC</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ÁP</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DỤNG</a:t>
              </a:r>
              <a:endParaRPr lang="zh-CN" altLang="en-US" sz="2400" b="1" dirty="0">
                <a:solidFill>
                  <a:srgbClr val="232323"/>
                </a:solidFill>
                <a:latin typeface="Chivo Light"/>
                <a:ea typeface="思源黑体 CN Bold" panose="020B0800000000000000" charset="-122"/>
              </a:endParaRPr>
            </a:p>
          </p:txBody>
        </p:sp>
        <p:grpSp>
          <p:nvGrpSpPr>
            <p:cNvPr id="33" name="组合 32"/>
            <p:cNvGrpSpPr/>
            <p:nvPr/>
          </p:nvGrpSpPr>
          <p:grpSpPr>
            <a:xfrm>
              <a:off x="5299" y="5242"/>
              <a:ext cx="1731" cy="1624"/>
              <a:chOff x="4193" y="4714"/>
              <a:chExt cx="1731" cy="1624"/>
            </a:xfrm>
          </p:grpSpPr>
          <p:sp>
            <p:nvSpPr>
              <p:cNvPr id="35" name="椭圆 34"/>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32323"/>
                  </a:solidFill>
                  <a:effectLst/>
                  <a:uLnTx/>
                  <a:uFillTx/>
                  <a:latin typeface="微软雅黑"/>
                  <a:ea typeface="微软雅黑"/>
                  <a:cs typeface="+mn-cs"/>
                </a:endParaRPr>
              </a:p>
            </p:txBody>
          </p:sp>
          <p:sp>
            <p:nvSpPr>
              <p:cNvPr id="34" name="文本框 33"/>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hivo Light"/>
                    <a:ea typeface="思源黑体 CN Bold" panose="020B0800000000000000" charset="-122"/>
                    <a:cs typeface="+mn-cs"/>
                  </a:rPr>
                  <a:t>1.</a:t>
                </a:r>
              </a:p>
            </p:txBody>
          </p:sp>
        </p:grpSp>
      </p:grpSp>
      <p:grpSp>
        <p:nvGrpSpPr>
          <p:cNvPr id="6" name="组合 5"/>
          <p:cNvGrpSpPr/>
          <p:nvPr/>
        </p:nvGrpSpPr>
        <p:grpSpPr>
          <a:xfrm>
            <a:off x="7078628" y="2397760"/>
            <a:ext cx="3965575" cy="1031240"/>
            <a:chOff x="5299" y="5242"/>
            <a:chExt cx="6245" cy="1624"/>
          </a:xfrm>
        </p:grpSpPr>
        <p:sp>
          <p:nvSpPr>
            <p:cNvPr id="8" name="文本框 7"/>
            <p:cNvSpPr txBox="1"/>
            <p:nvPr/>
          </p:nvSpPr>
          <p:spPr>
            <a:xfrm>
              <a:off x="7239" y="5454"/>
              <a:ext cx="4305" cy="727"/>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err="1">
                  <a:solidFill>
                    <a:srgbClr val="232323"/>
                  </a:solidFill>
                  <a:latin typeface="Chivo Light"/>
                  <a:ea typeface="思源黑体 CN Bold" panose="020B0800000000000000" charset="-122"/>
                </a:rPr>
                <a:t>GiẢI</a:t>
              </a:r>
              <a:r>
                <a:rPr lang="en-US" altLang="zh-CN" sz="2400" b="1" dirty="0">
                  <a:solidFill>
                    <a:srgbClr val="232323"/>
                  </a:solidFill>
                  <a:latin typeface="Chivo Light"/>
                  <a:ea typeface="思源黑体 CN Bold" panose="020B0800000000000000" charset="-122"/>
                </a:rPr>
                <a:t> THÍCH </a:t>
              </a:r>
              <a:r>
                <a:rPr lang="en-US" altLang="zh-CN" sz="2400" b="1" dirty="0" err="1">
                  <a:solidFill>
                    <a:srgbClr val="232323"/>
                  </a:solidFill>
                  <a:latin typeface="Chivo Light"/>
                  <a:ea typeface="思源黑体 CN Bold" panose="020B0800000000000000" charset="-122"/>
                </a:rPr>
                <a:t>TỪ</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NGỮ</a:t>
              </a:r>
              <a:endParaRPr lang="zh-CN" altLang="en-US" sz="2400" b="1" dirty="0">
                <a:solidFill>
                  <a:srgbClr val="232323"/>
                </a:solidFill>
                <a:latin typeface="Chivo Light"/>
                <a:ea typeface="思源黑体 CN Bold" panose="020B0800000000000000" charset="-122"/>
              </a:endParaRPr>
            </a:p>
          </p:txBody>
        </p:sp>
        <p:grpSp>
          <p:nvGrpSpPr>
            <p:cNvPr id="11" name="组合 10"/>
            <p:cNvGrpSpPr/>
            <p:nvPr/>
          </p:nvGrpSpPr>
          <p:grpSpPr>
            <a:xfrm>
              <a:off x="5299" y="5242"/>
              <a:ext cx="1731" cy="1624"/>
              <a:chOff x="4193" y="4714"/>
              <a:chExt cx="1731" cy="1624"/>
            </a:xfrm>
          </p:grpSpPr>
          <p:sp>
            <p:nvSpPr>
              <p:cNvPr id="17" name="椭圆 16"/>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32323"/>
                  </a:solidFill>
                  <a:effectLst/>
                  <a:uLnTx/>
                  <a:uFillTx/>
                  <a:latin typeface="微软雅黑"/>
                  <a:ea typeface="微软雅黑"/>
                  <a:cs typeface="+mn-cs"/>
                </a:endParaRPr>
              </a:p>
            </p:txBody>
          </p:sp>
          <p:sp>
            <p:nvSpPr>
              <p:cNvPr id="18" name="文本框 17"/>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hivo Light"/>
                    <a:ea typeface="思源黑体 CN Bold" panose="020B0800000000000000" charset="-122"/>
                    <a:cs typeface="+mn-cs"/>
                  </a:rPr>
                  <a:t>2.</a:t>
                </a:r>
              </a:p>
            </p:txBody>
          </p:sp>
        </p:grpSp>
      </p:grpSp>
      <p:grpSp>
        <p:nvGrpSpPr>
          <p:cNvPr id="19" name="组合 18"/>
          <p:cNvGrpSpPr/>
          <p:nvPr/>
        </p:nvGrpSpPr>
        <p:grpSpPr>
          <a:xfrm>
            <a:off x="2882620" y="3879106"/>
            <a:ext cx="3852545" cy="1200150"/>
            <a:chOff x="5299" y="5218"/>
            <a:chExt cx="6067" cy="1890"/>
          </a:xfrm>
        </p:grpSpPr>
        <p:sp>
          <p:nvSpPr>
            <p:cNvPr id="21" name="文本框 20"/>
            <p:cNvSpPr txBox="1"/>
            <p:nvPr/>
          </p:nvSpPr>
          <p:spPr>
            <a:xfrm>
              <a:off x="7108" y="5218"/>
              <a:ext cx="4258" cy="189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err="1">
                  <a:solidFill>
                    <a:srgbClr val="232323"/>
                  </a:solidFill>
                  <a:latin typeface="Chivo Light"/>
                  <a:ea typeface="思源黑体 CN Bold" panose="020B0800000000000000" charset="-122"/>
                </a:rPr>
                <a:t>QUYỀN</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NGHĨA</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VỤ</a:t>
              </a:r>
              <a:endParaRPr lang="en-US" altLang="zh-CN" sz="2400" b="1" dirty="0">
                <a:solidFill>
                  <a:srgbClr val="232323"/>
                </a:solidFill>
                <a:latin typeface="Chivo Light"/>
                <a:ea typeface="思源黑体 CN Bold" panose="020B0800000000000000" charset="-122"/>
              </a:endParaRPr>
            </a:p>
            <a:p>
              <a:pPr algn="l"/>
              <a:r>
                <a:rPr lang="en-US" altLang="zh-CN" sz="2400" b="1" dirty="0" err="1">
                  <a:solidFill>
                    <a:srgbClr val="232323"/>
                  </a:solidFill>
                  <a:latin typeface="Chivo Light"/>
                  <a:ea typeface="思源黑体 CN Bold" panose="020B0800000000000000" charset="-122"/>
                </a:rPr>
                <a:t>CÁC</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CƠ</a:t>
              </a:r>
              <a:r>
                <a:rPr lang="en-US" altLang="zh-CN" sz="2400" b="1" dirty="0">
                  <a:solidFill>
                    <a:srgbClr val="232323"/>
                  </a:solidFill>
                  <a:latin typeface="Chivo Light"/>
                  <a:ea typeface="思源黑体 CN Bold" panose="020B0800000000000000" charset="-122"/>
                </a:rPr>
                <a:t> QUAN,</a:t>
              </a:r>
            </a:p>
            <a:p>
              <a:pPr algn="l"/>
              <a:r>
                <a:rPr lang="en-US" altLang="zh-CN" sz="2400" b="1" dirty="0" err="1">
                  <a:solidFill>
                    <a:srgbClr val="232323"/>
                  </a:solidFill>
                  <a:latin typeface="Chivo Light"/>
                  <a:ea typeface="思源黑体 CN Bold" panose="020B0800000000000000" charset="-122"/>
                </a:rPr>
                <a:t>TỔ</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CHỨC</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CÁ</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NHÂN</a:t>
              </a:r>
              <a:endParaRPr lang="en-US" altLang="zh-CN" sz="2400" b="1" dirty="0">
                <a:solidFill>
                  <a:srgbClr val="232323"/>
                </a:solidFill>
                <a:latin typeface="Chivo Light"/>
                <a:ea typeface="思源黑体 CN Bold" panose="020B0800000000000000" charset="-122"/>
              </a:endParaRPr>
            </a:p>
          </p:txBody>
        </p:sp>
        <p:grpSp>
          <p:nvGrpSpPr>
            <p:cNvPr id="25" name="组合 24"/>
            <p:cNvGrpSpPr/>
            <p:nvPr/>
          </p:nvGrpSpPr>
          <p:grpSpPr>
            <a:xfrm>
              <a:off x="5299" y="5242"/>
              <a:ext cx="1731" cy="1624"/>
              <a:chOff x="4193" y="4714"/>
              <a:chExt cx="1731" cy="1624"/>
            </a:xfrm>
          </p:grpSpPr>
          <p:sp>
            <p:nvSpPr>
              <p:cNvPr id="57" name="椭圆 56"/>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32323"/>
                  </a:solidFill>
                  <a:effectLst/>
                  <a:uLnTx/>
                  <a:uFillTx/>
                  <a:latin typeface="微软雅黑"/>
                  <a:ea typeface="微软雅黑"/>
                  <a:cs typeface="+mn-cs"/>
                </a:endParaRPr>
              </a:p>
            </p:txBody>
          </p:sp>
          <p:sp>
            <p:nvSpPr>
              <p:cNvPr id="58" name="文本框 57"/>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hivo Light"/>
                    <a:ea typeface="思源黑体 CN Bold" panose="020B0800000000000000" charset="-122"/>
                    <a:cs typeface="+mn-cs"/>
                  </a:rPr>
                  <a:t>3.</a:t>
                </a:r>
              </a:p>
            </p:txBody>
          </p:sp>
        </p:grpSp>
      </p:grpSp>
      <p:grpSp>
        <p:nvGrpSpPr>
          <p:cNvPr id="59" name="组合 58"/>
          <p:cNvGrpSpPr/>
          <p:nvPr/>
        </p:nvGrpSpPr>
        <p:grpSpPr>
          <a:xfrm>
            <a:off x="7547330" y="3894346"/>
            <a:ext cx="4348480" cy="1031240"/>
            <a:chOff x="5299" y="5242"/>
            <a:chExt cx="6848" cy="1624"/>
          </a:xfrm>
        </p:grpSpPr>
        <p:sp>
          <p:nvSpPr>
            <p:cNvPr id="61" name="文本框 60"/>
            <p:cNvSpPr txBox="1"/>
            <p:nvPr/>
          </p:nvSpPr>
          <p:spPr>
            <a:xfrm>
              <a:off x="7215" y="5445"/>
              <a:ext cx="4932" cy="1309"/>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400" b="1" dirty="0" err="1">
                  <a:solidFill>
                    <a:srgbClr val="232323"/>
                  </a:solidFill>
                  <a:latin typeface="Chivo Light"/>
                  <a:ea typeface="思源黑体 CN Bold" panose="020B0800000000000000" charset="-122"/>
                </a:rPr>
                <a:t>CÔNG</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TÁC</a:t>
              </a:r>
              <a:r>
                <a:rPr lang="en-US" altLang="zh-CN" sz="2400" b="1" dirty="0">
                  <a:solidFill>
                    <a:srgbClr val="232323"/>
                  </a:solidFill>
                  <a:latin typeface="Chivo Light"/>
                  <a:ea typeface="思源黑体 CN Bold" panose="020B0800000000000000" charset="-122"/>
                </a:rPr>
                <a:t> THANH </a:t>
              </a:r>
              <a:r>
                <a:rPr lang="en-US" altLang="zh-CN" sz="2400" b="1" dirty="0" err="1">
                  <a:solidFill>
                    <a:srgbClr val="232323"/>
                  </a:solidFill>
                  <a:latin typeface="Chivo Light"/>
                  <a:ea typeface="思源黑体 CN Bold" panose="020B0800000000000000" charset="-122"/>
                </a:rPr>
                <a:t>TRA</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KIỂM</a:t>
              </a:r>
              <a:r>
                <a:rPr lang="en-US" altLang="zh-CN" sz="2400" b="1" dirty="0">
                  <a:solidFill>
                    <a:srgbClr val="232323"/>
                  </a:solidFill>
                  <a:latin typeface="Chivo Light"/>
                  <a:ea typeface="思源黑体 CN Bold" panose="020B0800000000000000" charset="-122"/>
                </a:rPr>
                <a:t> </a:t>
              </a:r>
              <a:r>
                <a:rPr lang="en-US" altLang="zh-CN" sz="2400" b="1" dirty="0" err="1">
                  <a:solidFill>
                    <a:srgbClr val="232323"/>
                  </a:solidFill>
                  <a:latin typeface="Chivo Light"/>
                  <a:ea typeface="思源黑体 CN Bold" panose="020B0800000000000000" charset="-122"/>
                </a:rPr>
                <a:t>TRA</a:t>
              </a:r>
              <a:endParaRPr lang="zh-CN" altLang="en-US" sz="2400" b="1" dirty="0">
                <a:solidFill>
                  <a:srgbClr val="232323"/>
                </a:solidFill>
                <a:latin typeface="Chivo Light"/>
                <a:ea typeface="思源黑体 CN Bold" panose="020B0800000000000000" charset="-122"/>
              </a:endParaRPr>
            </a:p>
          </p:txBody>
        </p:sp>
        <p:grpSp>
          <p:nvGrpSpPr>
            <p:cNvPr id="63" name="组合 62"/>
            <p:cNvGrpSpPr/>
            <p:nvPr/>
          </p:nvGrpSpPr>
          <p:grpSpPr>
            <a:xfrm>
              <a:off x="5299" y="5242"/>
              <a:ext cx="1731" cy="1624"/>
              <a:chOff x="4193" y="4714"/>
              <a:chExt cx="1731" cy="1624"/>
            </a:xfrm>
          </p:grpSpPr>
          <p:sp>
            <p:nvSpPr>
              <p:cNvPr id="64" name="椭圆 63"/>
              <p:cNvSpPr/>
              <p:nvPr/>
            </p:nvSpPr>
            <p:spPr>
              <a:xfrm>
                <a:off x="4193" y="4714"/>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32323"/>
                  </a:solidFill>
                  <a:effectLst/>
                  <a:uLnTx/>
                  <a:uFillTx/>
                  <a:latin typeface="微软雅黑"/>
                  <a:ea typeface="微软雅黑"/>
                  <a:cs typeface="+mn-cs"/>
                </a:endParaRPr>
              </a:p>
            </p:txBody>
          </p:sp>
          <p:sp>
            <p:nvSpPr>
              <p:cNvPr id="65" name="文本框 64"/>
              <p:cNvSpPr txBox="1"/>
              <p:nvPr/>
            </p:nvSpPr>
            <p:spPr>
              <a:xfrm>
                <a:off x="4242" y="4917"/>
                <a:ext cx="1682" cy="11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hivo Light"/>
                    <a:ea typeface="思源黑体 CN Bold" panose="020B0800000000000000" charset="-122"/>
                    <a:cs typeface="+mn-cs"/>
                  </a:rPr>
                  <a:t>4.</a:t>
                </a:r>
              </a:p>
            </p:txBody>
          </p:sp>
        </p:grpSp>
      </p:grpSp>
      <p:grpSp>
        <p:nvGrpSpPr>
          <p:cNvPr id="77" name="组合 76"/>
          <p:cNvGrpSpPr/>
          <p:nvPr/>
        </p:nvGrpSpPr>
        <p:grpSpPr>
          <a:xfrm>
            <a:off x="10732135" y="6191885"/>
            <a:ext cx="1089660" cy="158115"/>
            <a:chOff x="661" y="1545"/>
            <a:chExt cx="1690" cy="226"/>
          </a:xfrm>
          <a:solidFill>
            <a:srgbClr val="F7C600"/>
          </a:solidFill>
        </p:grpSpPr>
        <p:sp>
          <p:nvSpPr>
            <p:cNvPr id="78" name="圆角矩形 77"/>
            <p:cNvSpPr/>
            <p:nvPr/>
          </p:nvSpPr>
          <p:spPr>
            <a:xfrm>
              <a:off x="661"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79" name="圆角矩形 78"/>
            <p:cNvSpPr/>
            <p:nvPr/>
          </p:nvSpPr>
          <p:spPr>
            <a:xfrm>
              <a:off x="1145" y="1545"/>
              <a:ext cx="230"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0" name="圆角矩形 79"/>
            <p:cNvSpPr/>
            <p:nvPr/>
          </p:nvSpPr>
          <p:spPr>
            <a:xfrm>
              <a:off x="1629" y="1545"/>
              <a:ext cx="230" cy="2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1" name="圆角矩形 80"/>
            <p:cNvSpPr/>
            <p:nvPr/>
          </p:nvSpPr>
          <p:spPr>
            <a:xfrm>
              <a:off x="2113" y="1545"/>
              <a:ext cx="238" cy="227"/>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Tree>
    <p:extLst>
      <p:ext uri="{BB962C8B-B14F-4D97-AF65-F5344CB8AC3E}">
        <p14:creationId xmlns:p14="http://schemas.microsoft.com/office/powerpoint/2010/main" val="4094996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xmlns="" id="{043482ED-CC78-4501-93A1-E6662891BC1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492" r="24492"/>
          <a:stretch>
            <a:fillRect/>
          </a:stretch>
        </p:blipFill>
        <p:spPr>
          <a:xfrm>
            <a:off x="381212" y="2133795"/>
            <a:ext cx="3208940" cy="3144974"/>
          </a:xfrm>
        </p:spPr>
      </p:pic>
      <p:sp>
        <p:nvSpPr>
          <p:cNvPr id="2" name="Title 1"/>
          <p:cNvSpPr>
            <a:spLocks noGrp="1"/>
          </p:cNvSpPr>
          <p:nvPr>
            <p:ph type="title"/>
          </p:nvPr>
        </p:nvSpPr>
        <p:spPr>
          <a:xfrm>
            <a:off x="226673" y="795411"/>
            <a:ext cx="3707997" cy="660511"/>
          </a:xfrm>
        </p:spPr>
        <p: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NGUYÊN TẮC </a:t>
            </a:r>
            <a:r>
              <a:rPr lang="en-US" sz="2800" b="1" dirty="0" err="1">
                <a:solidFill>
                  <a:schemeClr val="tx1"/>
                </a:solidFill>
                <a:latin typeface="Times New Roman" panose="02020603050405020304" pitchFamily="18" charset="0"/>
                <a:cs typeface="Times New Roman" panose="02020603050405020304" pitchFamily="18" charset="0"/>
              </a:rPr>
              <a:t>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KHÁC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Inhaltsplatzhalter 4">
            <a:extLst>
              <a:ext uri="{FF2B5EF4-FFF2-40B4-BE49-F238E27FC236}">
                <a16:creationId xmlns:a16="http://schemas.microsoft.com/office/drawing/2014/main" xmlns="" id="{09C8F2FF-D615-460F-85C4-8B78844DE68B}"/>
              </a:ext>
            </a:extLst>
          </p:cNvPr>
          <p:cNvSpPr txBox="1">
            <a:spLocks/>
          </p:cNvSpPr>
          <p:nvPr/>
        </p:nvSpPr>
        <p:spPr>
          <a:xfrm>
            <a:off x="4272279" y="287015"/>
            <a:ext cx="7538508" cy="21114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1800" b="1" dirty="0">
                <a:solidFill>
                  <a:schemeClr val="tx1"/>
                </a:solidFill>
                <a:latin typeface="Chivo Light"/>
                <a:cs typeface="Calibri" panose="020F0502020204030204" pitchFamily="34" charset="0"/>
              </a:rPr>
              <a:t>- </a:t>
            </a:r>
            <a:r>
              <a:rPr lang="en-US" sz="1800" b="1" dirty="0" err="1">
                <a:solidFill>
                  <a:schemeClr val="tx1"/>
                </a:solidFill>
                <a:latin typeface="Chivo Light"/>
                <a:cs typeface="Calibri" panose="020F0502020204030204" pitchFamily="34" charset="0"/>
              </a:rPr>
              <a:t>LUẬT</a:t>
            </a:r>
            <a:r>
              <a:rPr lang="en-US" sz="1800" b="1" dirty="0">
                <a:solidFill>
                  <a:schemeClr val="tx1"/>
                </a:solidFill>
                <a:latin typeface="Chivo Light"/>
                <a:cs typeface="Calibri" panose="020F0502020204030204" pitchFamily="34" charset="0"/>
              </a:rPr>
              <a:t> GIÁ QUY ĐỊNH CÁC NGUYÊN TẮC GỐC VỀ GIÁ</a:t>
            </a:r>
          </a:p>
          <a:p>
            <a:pPr marL="0" indent="0" algn="just">
              <a:lnSpc>
                <a:spcPct val="150000"/>
              </a:lnSpc>
              <a:spcAft>
                <a:spcPts val="0"/>
              </a:spcAft>
              <a:buNone/>
            </a:pPr>
            <a:r>
              <a:rPr lang="vi-VN" sz="1800" b="1" dirty="0">
                <a:solidFill>
                  <a:schemeClr val="tx1"/>
                </a:solidFill>
                <a:latin typeface="Chivo Light"/>
                <a:cs typeface="Calibri" panose="020F0502020204030204" pitchFamily="34" charset="0"/>
              </a:rPr>
              <a:t>Luật giá luôn được xác định là một luật “gốc”, điều chỉnh toàn diện các hoạt động trong lĩnh vực giá, thẩm định giá</a:t>
            </a:r>
            <a:r>
              <a:rPr lang="en-US" sz="1800" b="1" dirty="0">
                <a:solidFill>
                  <a:schemeClr val="tx1"/>
                </a:solidFill>
                <a:latin typeface="Chivo Light"/>
                <a:cs typeface="Calibri" panose="020F0502020204030204" pitchFamily="34" charset="0"/>
              </a:rPr>
              <a:t>. </a:t>
            </a:r>
            <a:r>
              <a:rPr lang="vi-VN" sz="1800" b="1" dirty="0">
                <a:solidFill>
                  <a:schemeClr val="tx1"/>
                </a:solidFill>
                <a:latin typeface="Chivo Light"/>
                <a:cs typeface="Calibri" panose="020F0502020204030204" pitchFamily="34" charset="0"/>
              </a:rPr>
              <a:t>Trường hợp có quy định khác nhau giữa Luật Giá và luật khác được ban hành trước ngày Luật Giá có hiệu lực thì thực hiện theo Luật Giá.</a:t>
            </a:r>
            <a:endParaRPr lang="en-US" sz="1800" b="1" dirty="0">
              <a:solidFill>
                <a:schemeClr val="tx1"/>
              </a:solidFill>
              <a:latin typeface="Chivo Light"/>
              <a:cs typeface="Calibri" panose="020F0502020204030204" pitchFamily="34" charset="0"/>
            </a:endParaRPr>
          </a:p>
        </p:txBody>
      </p:sp>
      <p:sp>
        <p:nvSpPr>
          <p:cNvPr id="10" name="Inhaltsplatzhalter 4">
            <a:extLst>
              <a:ext uri="{FF2B5EF4-FFF2-40B4-BE49-F238E27FC236}">
                <a16:creationId xmlns:a16="http://schemas.microsoft.com/office/drawing/2014/main" xmlns="" id="{14CD01D4-BC5F-434C-84F8-F7C8BA02525E}"/>
              </a:ext>
            </a:extLst>
          </p:cNvPr>
          <p:cNvSpPr txBox="1">
            <a:spLocks/>
          </p:cNvSpPr>
          <p:nvPr/>
        </p:nvSpPr>
        <p:spPr>
          <a:xfrm>
            <a:off x="4208366" y="2537559"/>
            <a:ext cx="7538507" cy="252697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1800" b="1" dirty="0">
                <a:solidFill>
                  <a:schemeClr val="tx1"/>
                </a:solidFill>
                <a:latin typeface="Chivo Light"/>
                <a:cs typeface="Calibri" panose="020F0502020204030204" pitchFamily="34" charset="0"/>
              </a:rPr>
              <a:t>- QUY ĐỊNH ĐẶC THÙ VỀ GIÁ</a:t>
            </a:r>
          </a:p>
          <a:p>
            <a:pPr marL="0" indent="0" algn="just">
              <a:lnSpc>
                <a:spcPct val="150000"/>
              </a:lnSpc>
              <a:spcAft>
                <a:spcPts val="0"/>
              </a:spcAft>
              <a:buNone/>
            </a:pPr>
            <a:r>
              <a:rPr lang="en-US" sz="1800" b="1" kern="1200" dirty="0">
                <a:solidFill>
                  <a:schemeClr val="tx1"/>
                </a:solidFill>
                <a:latin typeface="Chivo Light"/>
                <a:cs typeface="Calibri" panose="020F0502020204030204" pitchFamily="34" charset="0"/>
              </a:rPr>
              <a:t>C</a:t>
            </a:r>
            <a:r>
              <a:rPr lang="vi-VN" sz="1800" b="1" kern="1200" dirty="0">
                <a:solidFill>
                  <a:schemeClr val="tx1"/>
                </a:solidFill>
                <a:latin typeface="Calibri" panose="020F0502020204030204" pitchFamily="34" charset="0"/>
                <a:cs typeface="Calibri" panose="020F0502020204030204" pitchFamily="34" charset="0"/>
              </a:rPr>
              <a:t>ác trường hợp </a:t>
            </a:r>
            <a:r>
              <a:rPr lang="en-US" sz="1800" b="1" dirty="0" err="1">
                <a:solidFill>
                  <a:schemeClr val="tx1"/>
                </a:solidFill>
                <a:latin typeface="Calibri" panose="020F0502020204030204" pitchFamily="34" charset="0"/>
                <a:cs typeface="Calibri" panose="020F0502020204030204" pitchFamily="34" charset="0"/>
              </a:rPr>
              <a:t>văn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bản</a:t>
            </a:r>
            <a:r>
              <a:rPr lang="en-US" sz="1800" b="1" dirty="0">
                <a:solidFill>
                  <a:schemeClr val="tx1"/>
                </a:solidFill>
                <a:latin typeface="Calibri" panose="020F0502020204030204" pitchFamily="34" charset="0"/>
                <a:cs typeface="Calibri" panose="020F0502020204030204" pitchFamily="34" charset="0"/>
              </a:rPr>
              <a:t> ban </a:t>
            </a:r>
            <a:r>
              <a:rPr lang="en-US" sz="1800" b="1" dirty="0" err="1">
                <a:solidFill>
                  <a:schemeClr val="tx1"/>
                </a:solidFill>
                <a:latin typeface="Calibri" panose="020F0502020204030204" pitchFamily="34" charset="0"/>
                <a:cs typeface="Calibri" panose="020F0502020204030204" pitchFamily="34" charset="0"/>
              </a:rPr>
              <a:t>hành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sau</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Luật</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giá</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cần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có</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quy</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đặc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về</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quản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lý</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điều</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tiết</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giá</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hoặc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quy</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thêm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hàng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hóa</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dịch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vụ</a:t>
            </a:r>
            <a:r>
              <a:rPr lang="en-US" sz="1800" b="1" dirty="0">
                <a:solidFill>
                  <a:schemeClr val="tx1"/>
                </a:solidFill>
                <a:latin typeface="Calibri" panose="020F0502020204030204" pitchFamily="34" charset="0"/>
                <a:cs typeface="Calibri" panose="020F0502020204030204" pitchFamily="34" charset="0"/>
              </a:rPr>
              <a:t> do </a:t>
            </a:r>
            <a:r>
              <a:rPr lang="en-US" sz="1800" b="1" dirty="0" err="1">
                <a:solidFill>
                  <a:schemeClr val="tx1"/>
                </a:solidFill>
                <a:latin typeface="Calibri" panose="020F0502020204030204" pitchFamily="34" charset="0"/>
                <a:cs typeface="Calibri" panose="020F0502020204030204" pitchFamily="34" charset="0"/>
              </a:rPr>
              <a:t>Nhà</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nước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giá</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thì</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cần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xác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phạm</a:t>
            </a:r>
            <a:r>
              <a:rPr lang="en-US" sz="1800" b="1" dirty="0">
                <a:solidFill>
                  <a:schemeClr val="tx1"/>
                </a:solidFill>
                <a:latin typeface="Calibri" panose="020F0502020204030204" pitchFamily="34" charset="0"/>
                <a:cs typeface="Calibri" panose="020F0502020204030204" pitchFamily="34" charset="0"/>
              </a:rPr>
              <a:t> vi </a:t>
            </a:r>
            <a:r>
              <a:rPr lang="en-US" sz="1800" b="1" dirty="0" err="1">
                <a:solidFill>
                  <a:schemeClr val="tx1"/>
                </a:solidFill>
                <a:latin typeface="Calibri" panose="020F0502020204030204" pitchFamily="34" charset="0"/>
                <a:cs typeface="Calibri" panose="020F0502020204030204" pitchFamily="34" charset="0"/>
              </a:rPr>
              <a:t>các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vấn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đề</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thực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hiện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hoặc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không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thực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hiện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theo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Luật</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giá</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xác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thẩm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quyền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trách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nhiệm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giá</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hình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thức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giá</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để</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đảm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bảo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khâu</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tổ</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chức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thực</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hiện</a:t>
            </a:r>
            <a:r>
              <a:rPr lang="en-US" sz="1800" b="1"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hivo Light"/>
              <a:cs typeface="Calibri" panose="020F0502020204030204" pitchFamily="34" charset="0"/>
            </a:endParaRPr>
          </a:p>
        </p:txBody>
      </p:sp>
      <p:sp>
        <p:nvSpPr>
          <p:cNvPr id="11" name="Inhaltsplatzhalter 4">
            <a:extLst>
              <a:ext uri="{FF2B5EF4-FFF2-40B4-BE49-F238E27FC236}">
                <a16:creationId xmlns:a16="http://schemas.microsoft.com/office/drawing/2014/main" xmlns="" id="{325EA141-B1E7-40A5-BAD9-857685F66A3A}"/>
              </a:ext>
            </a:extLst>
          </p:cNvPr>
          <p:cNvSpPr txBox="1">
            <a:spLocks/>
          </p:cNvSpPr>
          <p:nvPr/>
        </p:nvSpPr>
        <p:spPr>
          <a:xfrm>
            <a:off x="4208366" y="5269258"/>
            <a:ext cx="7666333" cy="128047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1800" b="1" dirty="0">
                <a:solidFill>
                  <a:schemeClr val="tx1"/>
                </a:solidFill>
                <a:latin typeface="Chivo Light"/>
                <a:cs typeface="Calibri" panose="020F0502020204030204" pitchFamily="34" charset="0"/>
              </a:rPr>
              <a:t>- 06 LĨNH VỰC ĐẶC THÙ ĐƯỢC ÁP DỤNG THEO LUẬT CHUYÊN NGÀNH</a:t>
            </a:r>
          </a:p>
          <a:p>
            <a:pPr marL="0" indent="0" algn="just">
              <a:lnSpc>
                <a:spcPct val="150000"/>
              </a:lnSpc>
              <a:spcAft>
                <a:spcPts val="0"/>
              </a:spcAft>
              <a:buNone/>
            </a:pPr>
            <a:r>
              <a:rPr lang="vi-VN" sz="1800" b="1" kern="1200" dirty="0">
                <a:solidFill>
                  <a:schemeClr val="tx1"/>
                </a:solidFill>
                <a:latin typeface="Calibri" panose="020F0502020204030204" pitchFamily="34" charset="0"/>
                <a:cs typeface="Calibri" panose="020F0502020204030204" pitchFamily="34" charset="0"/>
              </a:rPr>
              <a:t>Giá đất, giá nhà ở, giá điện, giá dịch vụ khám bệnh, chữa bệnh, học phí, tiền bản quyền và một số nội dung sáng chế theo quy định của Luật Sở hữu trí tuệ</a:t>
            </a:r>
            <a:endParaRPr lang="en-US" sz="1800" b="1" dirty="0">
              <a:solidFill>
                <a:schemeClr val="tx1"/>
              </a:solidFill>
              <a:latin typeface="Chivo Light"/>
              <a:cs typeface="Calibri" panose="020F0502020204030204" pitchFamily="34" charset="0"/>
            </a:endParaRPr>
          </a:p>
        </p:txBody>
      </p:sp>
      <p:grpSp>
        <p:nvGrpSpPr>
          <p:cNvPr id="23" name="Group 22">
            <a:extLst>
              <a:ext uri="{FF2B5EF4-FFF2-40B4-BE49-F238E27FC236}">
                <a16:creationId xmlns:a16="http://schemas.microsoft.com/office/drawing/2014/main" xmlns="" id="{AB42634C-AF3C-426C-BDC2-84D3BB70E5F0}"/>
              </a:ext>
            </a:extLst>
          </p:cNvPr>
          <p:cNvGrpSpPr/>
          <p:nvPr/>
        </p:nvGrpSpPr>
        <p:grpSpPr>
          <a:xfrm>
            <a:off x="3785658" y="2232287"/>
            <a:ext cx="144530" cy="2947989"/>
            <a:chOff x="5064337" y="2662023"/>
            <a:chExt cx="142876" cy="2947989"/>
          </a:xfrm>
        </p:grpSpPr>
        <p:sp>
          <p:nvSpPr>
            <p:cNvPr id="13" name="Freeform: Shape 12">
              <a:extLst>
                <a:ext uri="{FF2B5EF4-FFF2-40B4-BE49-F238E27FC236}">
                  <a16:creationId xmlns:a16="http://schemas.microsoft.com/office/drawing/2014/main" xmlns="" id="{8EDA94FA-FDA8-461C-B299-1575BA3B1A69}"/>
                </a:ext>
              </a:extLst>
            </p:cNvPr>
            <p:cNvSpPr/>
            <p:nvPr/>
          </p:nvSpPr>
          <p:spPr>
            <a:xfrm rot="5400000" flipH="1">
              <a:off x="4529263" y="3401401"/>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just" defTabSz="222250">
                <a:lnSpc>
                  <a:spcPct val="90000"/>
                </a:lnSpc>
                <a:spcBef>
                  <a:spcPct val="0"/>
                </a:spcBef>
                <a:spcAft>
                  <a:spcPct val="35000"/>
                </a:spcAft>
                <a:buNone/>
              </a:pPr>
              <a:endParaRPr lang="en-US" kern="1200">
                <a:solidFill>
                  <a:schemeClr val="tx1"/>
                </a:solidFill>
                <a:latin typeface="Chivo Light"/>
              </a:endParaRPr>
            </a:p>
          </p:txBody>
        </p:sp>
        <p:sp>
          <p:nvSpPr>
            <p:cNvPr id="14" name="Oval 13">
              <a:extLst>
                <a:ext uri="{FF2B5EF4-FFF2-40B4-BE49-F238E27FC236}">
                  <a16:creationId xmlns:a16="http://schemas.microsoft.com/office/drawing/2014/main" xmlns="" id="{32C684DB-6464-4180-A611-5A44491B81DC}"/>
                </a:ext>
              </a:extLst>
            </p:cNvPr>
            <p:cNvSpPr/>
            <p:nvPr/>
          </p:nvSpPr>
          <p:spPr>
            <a:xfrm>
              <a:off x="5064337" y="2662023"/>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a:solidFill>
                  <a:schemeClr val="tx1"/>
                </a:solidFill>
                <a:latin typeface="Chivo Light"/>
              </a:endParaRPr>
            </a:p>
          </p:txBody>
        </p:sp>
        <p:sp>
          <p:nvSpPr>
            <p:cNvPr id="15" name="Freeform: Shape 14">
              <a:extLst>
                <a:ext uri="{FF2B5EF4-FFF2-40B4-BE49-F238E27FC236}">
                  <a16:creationId xmlns:a16="http://schemas.microsoft.com/office/drawing/2014/main" xmlns="" id="{AEEF7810-6851-4E5A-B7F4-382615C538B8}"/>
                </a:ext>
              </a:extLst>
            </p:cNvPr>
            <p:cNvSpPr/>
            <p:nvPr/>
          </p:nvSpPr>
          <p:spPr>
            <a:xfrm rot="5400000" flipH="1">
              <a:off x="4529263" y="4803957"/>
              <a:ext cx="1213024" cy="66675"/>
            </a:xfrm>
            <a:custGeom>
              <a:avLst/>
              <a:gdLst>
                <a:gd name="connsiteX0" fmla="*/ 0 w 484217"/>
                <a:gd name="connsiteY0" fmla="*/ 17746 h 35492"/>
                <a:gd name="connsiteX1" fmla="*/ 484217 w 484217"/>
                <a:gd name="connsiteY1" fmla="*/ 17746 h 35492"/>
              </a:gdLst>
              <a:ahLst/>
              <a:cxnLst>
                <a:cxn ang="0">
                  <a:pos x="connsiteX0" y="connsiteY0"/>
                </a:cxn>
                <a:cxn ang="0">
                  <a:pos x="connsiteX1" y="connsiteY1"/>
                </a:cxn>
              </a:cxnLst>
              <a:rect l="l" t="t" r="r" b="b"/>
              <a:pathLst>
                <a:path w="484217" h="35492">
                  <a:moveTo>
                    <a:pt x="0" y="17746"/>
                  </a:moveTo>
                  <a:lnTo>
                    <a:pt x="484217" y="17746"/>
                  </a:lnTo>
                </a:path>
              </a:pathLst>
            </a:custGeom>
            <a:noFill/>
            <a:ln w="31750">
              <a:solidFill>
                <a:schemeClr val="tx1">
                  <a:lumMod val="25000"/>
                  <a:lumOff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703" tIns="5640" rIns="242703" bIns="5641"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just" defTabSz="222250">
                <a:lnSpc>
                  <a:spcPct val="90000"/>
                </a:lnSpc>
                <a:spcBef>
                  <a:spcPct val="0"/>
                </a:spcBef>
                <a:spcAft>
                  <a:spcPct val="35000"/>
                </a:spcAft>
                <a:buNone/>
              </a:pPr>
              <a:endParaRPr lang="en-US" kern="1200">
                <a:solidFill>
                  <a:schemeClr val="tx1"/>
                </a:solidFill>
                <a:latin typeface="Chivo Light"/>
              </a:endParaRPr>
            </a:p>
          </p:txBody>
        </p:sp>
        <p:sp>
          <p:nvSpPr>
            <p:cNvPr id="16" name="Oval 15">
              <a:extLst>
                <a:ext uri="{FF2B5EF4-FFF2-40B4-BE49-F238E27FC236}">
                  <a16:creationId xmlns:a16="http://schemas.microsoft.com/office/drawing/2014/main" xmlns="" id="{4F8FFA81-BEFB-4FF1-9354-5A87261B76A9}"/>
                </a:ext>
              </a:extLst>
            </p:cNvPr>
            <p:cNvSpPr/>
            <p:nvPr/>
          </p:nvSpPr>
          <p:spPr>
            <a:xfrm>
              <a:off x="5064337" y="4064579"/>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a:solidFill>
                  <a:schemeClr val="tx1"/>
                </a:solidFill>
                <a:latin typeface="Chivo Light"/>
              </a:endParaRPr>
            </a:p>
          </p:txBody>
        </p:sp>
        <p:sp>
          <p:nvSpPr>
            <p:cNvPr id="17" name="Oval 16">
              <a:extLst>
                <a:ext uri="{FF2B5EF4-FFF2-40B4-BE49-F238E27FC236}">
                  <a16:creationId xmlns:a16="http://schemas.microsoft.com/office/drawing/2014/main" xmlns="" id="{A1ACB850-DE6D-44CE-8E9C-24112AF8642A}"/>
                </a:ext>
              </a:extLst>
            </p:cNvPr>
            <p:cNvSpPr/>
            <p:nvPr/>
          </p:nvSpPr>
          <p:spPr>
            <a:xfrm>
              <a:off x="5064337" y="5467136"/>
              <a:ext cx="142876" cy="14287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a:solidFill>
                  <a:schemeClr val="tx1"/>
                </a:solidFill>
                <a:latin typeface="Chivo Light"/>
              </a:endParaRPr>
            </a:p>
          </p:txBody>
        </p:sp>
      </p:grpSp>
      <p:grpSp>
        <p:nvGrpSpPr>
          <p:cNvPr id="18" name="Group 17"/>
          <p:cNvGrpSpPr/>
          <p:nvPr/>
        </p:nvGrpSpPr>
        <p:grpSpPr>
          <a:xfrm>
            <a:off x="860825" y="5641674"/>
            <a:ext cx="2249714" cy="420914"/>
            <a:chOff x="9942286" y="493486"/>
            <a:chExt cx="2249714" cy="420914"/>
          </a:xfrm>
        </p:grpSpPr>
        <p:cxnSp>
          <p:nvCxnSpPr>
            <p:cNvPr id="19" name="Straight Connector 18"/>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328461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words&#10;&#10;Description automatically generated">
            <a:extLst>
              <a:ext uri="{FF2B5EF4-FFF2-40B4-BE49-F238E27FC236}">
                <a16:creationId xmlns:a16="http://schemas.microsoft.com/office/drawing/2014/main" xmlns="" id="{247AF5EC-FE59-66A0-483F-7FFD1306087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204" r="32204"/>
          <a:stretch>
            <a:fillRect/>
          </a:stretch>
        </p:blipFill>
        <p:spPr/>
      </p:pic>
      <p:sp>
        <p:nvSpPr>
          <p:cNvPr id="4" name="Title 3">
            <a:extLst>
              <a:ext uri="{FF2B5EF4-FFF2-40B4-BE49-F238E27FC236}">
                <a16:creationId xmlns:a16="http://schemas.microsoft.com/office/drawing/2014/main" xmlns="" id="{E3CD0369-7316-4D7F-9D06-4831D7736C2F}"/>
              </a:ext>
            </a:extLst>
          </p:cNvPr>
          <p:cNvSpPr>
            <a:spLocks noGrp="1"/>
          </p:cNvSpPr>
          <p:nvPr>
            <p:ph type="title"/>
          </p:nvPr>
        </p:nvSpPr>
        <p:spPr/>
        <p:txBody>
          <a:bodyPr/>
          <a:lstStyle/>
          <a:p>
            <a:r>
              <a:rPr lang="en-US" dirty="0" err="1">
                <a:solidFill>
                  <a:schemeClr val="tx1"/>
                </a:solidFill>
                <a:latin typeface="Chivo Light"/>
              </a:rPr>
              <a:t>Giải</a:t>
            </a:r>
            <a:r>
              <a:rPr lang="en-US" dirty="0">
                <a:solidFill>
                  <a:schemeClr val="tx1"/>
                </a:solidFill>
                <a:latin typeface="Chivo Light"/>
              </a:rPr>
              <a:t> </a:t>
            </a:r>
            <a:r>
              <a:rPr lang="en-US" dirty="0" err="1">
                <a:solidFill>
                  <a:schemeClr val="tx1"/>
                </a:solidFill>
                <a:latin typeface="Chivo Light"/>
              </a:rPr>
              <a:t>thích</a:t>
            </a:r>
            <a:r>
              <a:rPr lang="en-US" dirty="0">
                <a:solidFill>
                  <a:schemeClr val="tx1"/>
                </a:solidFill>
                <a:latin typeface="Chivo Light"/>
              </a:rPr>
              <a:t> </a:t>
            </a:r>
            <a:r>
              <a:rPr lang="en-US" dirty="0" err="1">
                <a:solidFill>
                  <a:schemeClr val="tx1"/>
                </a:solidFill>
                <a:latin typeface="Chivo Light"/>
              </a:rPr>
              <a:t>từ</a:t>
            </a:r>
            <a:r>
              <a:rPr lang="en-US" dirty="0">
                <a:solidFill>
                  <a:schemeClr val="tx1"/>
                </a:solidFill>
                <a:latin typeface="Chivo Light"/>
              </a:rPr>
              <a:t> </a:t>
            </a:r>
            <a:r>
              <a:rPr lang="en-US" dirty="0" err="1">
                <a:solidFill>
                  <a:schemeClr val="tx1"/>
                </a:solidFill>
                <a:latin typeface="Chivo Light"/>
              </a:rPr>
              <a:t>ngữ</a:t>
            </a:r>
            <a:endParaRPr lang="en-US" dirty="0">
              <a:solidFill>
                <a:schemeClr val="tx1"/>
              </a:solidFill>
              <a:latin typeface="Chivo Light"/>
            </a:endParaRPr>
          </a:p>
        </p:txBody>
      </p:sp>
      <p:sp>
        <p:nvSpPr>
          <p:cNvPr id="6" name="TextBox 5">
            <a:extLst>
              <a:ext uri="{FF2B5EF4-FFF2-40B4-BE49-F238E27FC236}">
                <a16:creationId xmlns:a16="http://schemas.microsoft.com/office/drawing/2014/main" xmlns="" id="{437ADF63-D502-C8BC-4943-8A879CC3BC8F}"/>
              </a:ext>
            </a:extLst>
          </p:cNvPr>
          <p:cNvSpPr txBox="1"/>
          <p:nvPr/>
        </p:nvSpPr>
        <p:spPr>
          <a:xfrm>
            <a:off x="4546600" y="1731028"/>
            <a:ext cx="6603482" cy="3354765"/>
          </a:xfrm>
          <a:prstGeom prst="rect">
            <a:avLst/>
          </a:prstGeom>
          <a:noFill/>
        </p:spPr>
        <p:txBody>
          <a:bodyPr wrap="square">
            <a:spAutoFit/>
          </a:bodyPr>
          <a:lstStyle/>
          <a:p>
            <a:pPr algn="just">
              <a:spcBef>
                <a:spcPts val="600"/>
              </a:spcBef>
              <a:spcAft>
                <a:spcPts val="600"/>
              </a:spcAft>
            </a:pPr>
            <a:r>
              <a:rPr lang="nl-NL" sz="2400" b="1" kern="1400" dirty="0">
                <a:effectLst/>
                <a:latin typeface="Chivo Light"/>
                <a:ea typeface="Calibri" panose="020F0502020204030204" pitchFamily="34" charset="0"/>
              </a:rPr>
              <a:t>- Sửa đổi, chuẩn hóa 7 thuật ngữ hiện hành (hàng hóa, dịch vụ thiết yếu, mặt bằng giá thị trường, bình ổn giá, định giá, kê khai giá, niêm yết giá, hiệp thương giá, thẩm định giá)</a:t>
            </a:r>
          </a:p>
          <a:p>
            <a:pPr algn="just">
              <a:spcBef>
                <a:spcPts val="600"/>
              </a:spcBef>
              <a:spcAft>
                <a:spcPts val="600"/>
              </a:spcAft>
            </a:pPr>
            <a:r>
              <a:rPr lang="nl-NL" sz="2400" b="1" kern="1400" dirty="0">
                <a:latin typeface="Chivo Light"/>
                <a:ea typeface="Calibri" panose="020F0502020204030204" pitchFamily="34" charset="0"/>
              </a:rPr>
              <a:t>- </a:t>
            </a:r>
            <a:r>
              <a:rPr lang="nl-NL" sz="2400" b="1" kern="1400" dirty="0">
                <a:effectLst/>
                <a:latin typeface="Chivo Light"/>
                <a:ea typeface="Calibri" panose="020F0502020204030204" pitchFamily="34" charset="0"/>
              </a:rPr>
              <a:t>Bổ sung, chỉnh lý thêm thêm một số thuật ngữ (phương án giá, </a:t>
            </a:r>
            <a:r>
              <a:rPr lang="en-US" sz="2400" b="1" dirty="0" err="1">
                <a:effectLst/>
                <a:latin typeface="Chivo Light"/>
                <a:ea typeface="Times New Roman" panose="02020603050405020304" pitchFamily="18" charset="0"/>
              </a:rPr>
              <a:t>thông</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đồng</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về</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giá</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thẩm</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định</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giá</a:t>
            </a:r>
            <a:r>
              <a:rPr lang="en-US" sz="2400" b="1" dirty="0">
                <a:effectLst/>
                <a:latin typeface="Chivo Light"/>
                <a:ea typeface="Times New Roman" panose="02020603050405020304" pitchFamily="18" charset="0"/>
              </a:rPr>
              <a:t>)</a:t>
            </a:r>
          </a:p>
          <a:p>
            <a:pPr algn="just">
              <a:spcBef>
                <a:spcPts val="600"/>
              </a:spcBef>
              <a:spcAft>
                <a:spcPts val="600"/>
              </a:spcAft>
            </a:pPr>
            <a:r>
              <a:rPr lang="en-US" sz="2400" b="1" dirty="0">
                <a:latin typeface="Chivo Light"/>
                <a:ea typeface="Times New Roman" panose="02020603050405020304" pitchFamily="18" charset="0"/>
              </a:rPr>
              <a:t>- </a:t>
            </a:r>
            <a:r>
              <a:rPr lang="en-US" sz="2400" b="1" dirty="0" err="1">
                <a:latin typeface="Chivo Light"/>
                <a:ea typeface="Times New Roman" panose="02020603050405020304" pitchFamily="18" charset="0"/>
              </a:rPr>
              <a:t>L</a:t>
            </a:r>
            <a:r>
              <a:rPr lang="en-US" sz="2400" b="1" dirty="0" err="1">
                <a:effectLst/>
                <a:latin typeface="Chivo Light"/>
                <a:ea typeface="Times New Roman" panose="02020603050405020304" pitchFamily="18" charset="0"/>
              </a:rPr>
              <a:t>ược</a:t>
            </a:r>
            <a:r>
              <a:rPr lang="en-US" sz="2400" b="1" dirty="0">
                <a:effectLst/>
                <a:latin typeface="Chivo Light"/>
                <a:ea typeface="Times New Roman" panose="02020603050405020304" pitchFamily="18" charset="0"/>
              </a:rPr>
              <a:t> </a:t>
            </a:r>
            <a:r>
              <a:rPr lang="en-US" sz="2400" b="1" dirty="0" err="1">
                <a:effectLst/>
                <a:latin typeface="Chivo Light"/>
                <a:ea typeface="Times New Roman" panose="02020603050405020304" pitchFamily="18" charset="0"/>
              </a:rPr>
              <a:t>bỏ</a:t>
            </a:r>
            <a:r>
              <a:rPr lang="en-US" sz="2400" b="1" dirty="0">
                <a:effectLst/>
                <a:latin typeface="Chivo Light"/>
                <a:ea typeface="Times New Roman" panose="02020603050405020304" pitchFamily="18" charset="0"/>
              </a:rPr>
              <a:t> </a:t>
            </a:r>
            <a:r>
              <a:rPr lang="nl-NL" sz="2400" b="1" kern="1400" dirty="0">
                <a:effectLst/>
                <a:latin typeface="Chivo Light"/>
                <a:ea typeface="Calibri" panose="020F0502020204030204" pitchFamily="34" charset="0"/>
              </a:rPr>
              <a:t>một số quy định giải thích từ ngữ đã được điều chỉnh tại các Luật chuyên ngành khác</a:t>
            </a:r>
            <a:endParaRPr lang="en-US" sz="2400" b="1" dirty="0">
              <a:latin typeface="Chivo Light"/>
            </a:endParaRPr>
          </a:p>
        </p:txBody>
      </p:sp>
    </p:spTree>
    <p:extLst>
      <p:ext uri="{BB962C8B-B14F-4D97-AF65-F5344CB8AC3E}">
        <p14:creationId xmlns:p14="http://schemas.microsoft.com/office/powerpoint/2010/main" val="35891415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lue and white book and pen&#10;&#10;Description automatically generated">
            <a:extLst>
              <a:ext uri="{FF2B5EF4-FFF2-40B4-BE49-F238E27FC236}">
                <a16:creationId xmlns:a16="http://schemas.microsoft.com/office/drawing/2014/main" xmlns="" id="{C3524618-67DA-F8EB-D267-CFBB91988C84}"/>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7778" b="7778"/>
          <a:stretch>
            <a:fillRect/>
          </a:stretch>
        </p:blipFill>
        <p:spPr>
          <a:xfrm>
            <a:off x="0" y="0"/>
            <a:ext cx="6096000" cy="3438525"/>
          </a:xfrm>
        </p:spPr>
      </p:pic>
      <p:pic>
        <p:nvPicPr>
          <p:cNvPr id="8" name="Picture Placeholder 7" descr="A person holding a sign&#10;&#10;Description automatically generated">
            <a:extLst>
              <a:ext uri="{FF2B5EF4-FFF2-40B4-BE49-F238E27FC236}">
                <a16:creationId xmlns:a16="http://schemas.microsoft.com/office/drawing/2014/main" xmlns="" id="{C57CED40-7344-D018-DBB0-42C1BB32A23B}"/>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884" b="884"/>
          <a:stretch>
            <a:fillRect/>
          </a:stretch>
        </p:blipFill>
        <p:spPr>
          <a:xfrm>
            <a:off x="6096000" y="3419475"/>
            <a:ext cx="6096000" cy="3438525"/>
          </a:xfrm>
        </p:spPr>
      </p:pic>
      <p:grpSp>
        <p:nvGrpSpPr>
          <p:cNvPr id="2" name="Group 1"/>
          <p:cNvGrpSpPr/>
          <p:nvPr/>
        </p:nvGrpSpPr>
        <p:grpSpPr>
          <a:xfrm>
            <a:off x="420912" y="3880024"/>
            <a:ext cx="5181602" cy="2671340"/>
            <a:chOff x="551540" y="466209"/>
            <a:chExt cx="11103431" cy="2671340"/>
          </a:xfrm>
        </p:grpSpPr>
        <p:sp>
          <p:nvSpPr>
            <p:cNvPr id="12" name="Inhaltsplatzhalter 4">
              <a:extLst>
                <a:ext uri="{FF2B5EF4-FFF2-40B4-BE49-F238E27FC236}">
                  <a16:creationId xmlns:a16="http://schemas.microsoft.com/office/drawing/2014/main" xmlns="" id="{9C7D71FB-F2CE-4411-816A-60F6EB9E8DDD}"/>
                </a:ext>
              </a:extLst>
            </p:cNvPr>
            <p:cNvSpPr txBox="1">
              <a:spLocks/>
            </p:cNvSpPr>
            <p:nvPr/>
          </p:nvSpPr>
          <p:spPr>
            <a:xfrm>
              <a:off x="551542" y="466209"/>
              <a:ext cx="11103429" cy="430887"/>
            </a:xfrm>
            <a:prstGeom prst="rect">
              <a:avLst/>
            </a:prstGeom>
          </p:spPr>
          <p:txBody>
            <a:bodyPr wrap="square" lIns="0" tIns="0" rIns="0" bIns="0" anchor="t">
              <a:spAutoFit/>
            </a:bodyPr>
            <a:lstStyle>
              <a:defPPr>
                <a:defRPr lang="en-US"/>
              </a:defPPr>
              <a:lvl1pPr indent="0" defTabSz="914127">
                <a:lnSpc>
                  <a:spcPct val="100000"/>
                </a:lnSpc>
                <a:spcBef>
                  <a:spcPts val="0"/>
                </a:spcBef>
                <a:spcAft>
                  <a:spcPts val="1200"/>
                </a:spcAft>
                <a:buFont typeface="Wingdings" panose="05000000000000000000" pitchFamily="2" charset="2"/>
                <a:buNone/>
                <a:defRPr sz="1400" b="1">
                  <a:solidFill>
                    <a:schemeClr val="accent1"/>
                  </a:solidFill>
                  <a:latin typeface="+mj-lt"/>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lvl="0" algn="ctr"/>
              <a:r>
                <a:rPr lang="en-US" sz="2800" dirty="0" err="1">
                  <a:solidFill>
                    <a:schemeClr val="tx1"/>
                  </a:solidFill>
                  <a:latin typeface="Chivo Light"/>
                </a:rPr>
                <a:t>Các</a:t>
              </a:r>
              <a:r>
                <a:rPr lang="en-US" sz="2800" dirty="0">
                  <a:solidFill>
                    <a:schemeClr val="tx1"/>
                  </a:solidFill>
                  <a:latin typeface="Chivo Light"/>
                </a:rPr>
                <a:t> </a:t>
              </a:r>
              <a:r>
                <a:rPr lang="en-US" sz="2800" dirty="0" err="1">
                  <a:solidFill>
                    <a:schemeClr val="tx1"/>
                  </a:solidFill>
                  <a:latin typeface="Chivo Light"/>
                </a:rPr>
                <a:t>hành</a:t>
              </a:r>
              <a:r>
                <a:rPr lang="en-US" sz="2800" dirty="0">
                  <a:solidFill>
                    <a:schemeClr val="tx1"/>
                  </a:solidFill>
                  <a:latin typeface="Chivo Light"/>
                </a:rPr>
                <a:t> vi </a:t>
              </a:r>
              <a:r>
                <a:rPr lang="en-US" sz="2800" dirty="0" err="1">
                  <a:solidFill>
                    <a:schemeClr val="tx1"/>
                  </a:solidFill>
                  <a:latin typeface="Chivo Light"/>
                </a:rPr>
                <a:t>bị</a:t>
              </a:r>
              <a:r>
                <a:rPr lang="en-US" sz="2800" dirty="0">
                  <a:solidFill>
                    <a:schemeClr val="tx1"/>
                  </a:solidFill>
                  <a:latin typeface="Chivo Light"/>
                </a:rPr>
                <a:t> </a:t>
              </a:r>
              <a:r>
                <a:rPr lang="en-US" sz="2800" dirty="0" err="1">
                  <a:solidFill>
                    <a:schemeClr val="tx1"/>
                  </a:solidFill>
                  <a:latin typeface="Chivo Light"/>
                </a:rPr>
                <a:t>cấm</a:t>
              </a:r>
              <a:endParaRPr lang="en-US" sz="1800" dirty="0">
                <a:solidFill>
                  <a:schemeClr val="tx1"/>
                </a:solidFill>
                <a:latin typeface="Chivo Light"/>
              </a:endParaRPr>
            </a:p>
          </p:txBody>
        </p:sp>
        <p:cxnSp>
          <p:nvCxnSpPr>
            <p:cNvPr id="15" name="Straight Connector 14"/>
            <p:cNvCxnSpPr/>
            <p:nvPr/>
          </p:nvCxnSpPr>
          <p:spPr>
            <a:xfrm>
              <a:off x="5056155" y="985603"/>
              <a:ext cx="22497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Inhaltsplatzhalter 4">
              <a:extLst>
                <a:ext uri="{FF2B5EF4-FFF2-40B4-BE49-F238E27FC236}">
                  <a16:creationId xmlns:a16="http://schemas.microsoft.com/office/drawing/2014/main" xmlns="" id="{8B3C1253-DDA9-494B-BF6C-491262745C2D}"/>
                </a:ext>
              </a:extLst>
            </p:cNvPr>
            <p:cNvSpPr txBox="1">
              <a:spLocks/>
            </p:cNvSpPr>
            <p:nvPr/>
          </p:nvSpPr>
          <p:spPr>
            <a:xfrm>
              <a:off x="551540" y="1338595"/>
              <a:ext cx="11103429" cy="179895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0"/>
                </a:spcAft>
                <a:buNone/>
              </a:pPr>
              <a:r>
                <a:rPr lang="vi-VN" sz="2000" b="1" dirty="0">
                  <a:solidFill>
                    <a:schemeClr val="tx1"/>
                  </a:solidFill>
                  <a:latin typeface="Chivo Light"/>
                </a:rPr>
                <a:t>Chỉnh lý, hoàn thiện lại theo hương làm rõ một số hành vi bị cấm cho phù hợp với thực tiễn, nhất là các hành vi thông đồng về giá, thẩm định giá</a:t>
              </a:r>
            </a:p>
          </p:txBody>
        </p:sp>
      </p:grpSp>
      <p:grpSp>
        <p:nvGrpSpPr>
          <p:cNvPr id="17" name="Group 16"/>
          <p:cNvGrpSpPr/>
          <p:nvPr/>
        </p:nvGrpSpPr>
        <p:grpSpPr>
          <a:xfrm>
            <a:off x="6653892" y="254065"/>
            <a:ext cx="5181601" cy="2975839"/>
            <a:chOff x="551542" y="466209"/>
            <a:chExt cx="11103429" cy="2975839"/>
          </a:xfrm>
        </p:grpSpPr>
        <p:sp>
          <p:nvSpPr>
            <p:cNvPr id="18" name="Inhaltsplatzhalter 4">
              <a:extLst>
                <a:ext uri="{FF2B5EF4-FFF2-40B4-BE49-F238E27FC236}">
                  <a16:creationId xmlns:a16="http://schemas.microsoft.com/office/drawing/2014/main" xmlns="" id="{9C7D71FB-F2CE-4411-816A-60F6EB9E8DDD}"/>
                </a:ext>
              </a:extLst>
            </p:cNvPr>
            <p:cNvSpPr txBox="1">
              <a:spLocks/>
            </p:cNvSpPr>
            <p:nvPr/>
          </p:nvSpPr>
          <p:spPr>
            <a:xfrm>
              <a:off x="551542" y="466209"/>
              <a:ext cx="11103429" cy="430887"/>
            </a:xfrm>
            <a:prstGeom prst="rect">
              <a:avLst/>
            </a:prstGeom>
          </p:spPr>
          <p:txBody>
            <a:bodyPr wrap="square" lIns="0" tIns="0" rIns="0" bIns="0" anchor="t">
              <a:spAutoFit/>
            </a:bodyPr>
            <a:lstStyle>
              <a:defPPr>
                <a:defRPr lang="en-US"/>
              </a:defPPr>
              <a:lvl1pPr indent="0" defTabSz="914127">
                <a:lnSpc>
                  <a:spcPct val="100000"/>
                </a:lnSpc>
                <a:spcBef>
                  <a:spcPts val="0"/>
                </a:spcBef>
                <a:spcAft>
                  <a:spcPts val="1200"/>
                </a:spcAft>
                <a:buFont typeface="Wingdings" panose="05000000000000000000" pitchFamily="2" charset="2"/>
                <a:buNone/>
                <a:defRPr sz="1400" b="1">
                  <a:solidFill>
                    <a:schemeClr val="accent1"/>
                  </a:solidFill>
                  <a:latin typeface="+mj-lt"/>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lvl="0" algn="ctr"/>
              <a:r>
                <a:rPr lang="en-US" sz="2800" dirty="0" err="1">
                  <a:solidFill>
                    <a:schemeClr val="tx1"/>
                  </a:solidFill>
                  <a:latin typeface="Chivo Light"/>
                </a:rPr>
                <a:t>Công</a:t>
              </a:r>
              <a:r>
                <a:rPr lang="en-US" sz="2800" dirty="0">
                  <a:solidFill>
                    <a:schemeClr val="tx1"/>
                  </a:solidFill>
                  <a:latin typeface="Chivo Light"/>
                </a:rPr>
                <a:t> </a:t>
              </a:r>
              <a:r>
                <a:rPr lang="en-US" sz="2800" dirty="0" err="1">
                  <a:solidFill>
                    <a:schemeClr val="tx1"/>
                  </a:solidFill>
                  <a:latin typeface="Chivo Light"/>
                </a:rPr>
                <a:t>khai</a:t>
              </a:r>
              <a:r>
                <a:rPr lang="en-US" sz="2800" dirty="0">
                  <a:solidFill>
                    <a:schemeClr val="tx1"/>
                  </a:solidFill>
                  <a:latin typeface="Chivo Light"/>
                </a:rPr>
                <a:t> </a:t>
              </a:r>
              <a:r>
                <a:rPr lang="en-US" sz="2800" dirty="0" err="1">
                  <a:solidFill>
                    <a:schemeClr val="tx1"/>
                  </a:solidFill>
                  <a:latin typeface="Chivo Light"/>
                </a:rPr>
                <a:t>thông</a:t>
              </a:r>
              <a:r>
                <a:rPr lang="en-US" sz="2800" dirty="0">
                  <a:solidFill>
                    <a:schemeClr val="tx1"/>
                  </a:solidFill>
                  <a:latin typeface="Chivo Light"/>
                </a:rPr>
                <a:t> tin </a:t>
              </a:r>
              <a:r>
                <a:rPr lang="en-US" sz="2800" dirty="0" err="1">
                  <a:solidFill>
                    <a:schemeClr val="tx1"/>
                  </a:solidFill>
                  <a:latin typeface="Chivo Light"/>
                </a:rPr>
                <a:t>về</a:t>
              </a:r>
              <a:r>
                <a:rPr lang="en-US" sz="2800" dirty="0">
                  <a:solidFill>
                    <a:schemeClr val="tx1"/>
                  </a:solidFill>
                  <a:latin typeface="Chivo Light"/>
                </a:rPr>
                <a:t> </a:t>
              </a:r>
              <a:r>
                <a:rPr lang="en-US" sz="2800" dirty="0" err="1">
                  <a:solidFill>
                    <a:schemeClr val="tx1"/>
                  </a:solidFill>
                  <a:latin typeface="Chivo Light"/>
                </a:rPr>
                <a:t>giá</a:t>
              </a:r>
              <a:endParaRPr lang="en-US" sz="1800" dirty="0">
                <a:solidFill>
                  <a:schemeClr val="tx1"/>
                </a:solidFill>
                <a:latin typeface="Chivo Light"/>
              </a:endParaRPr>
            </a:p>
          </p:txBody>
        </p:sp>
        <p:cxnSp>
          <p:nvCxnSpPr>
            <p:cNvPr id="19" name="Straight Connector 18"/>
            <p:cNvCxnSpPr/>
            <p:nvPr/>
          </p:nvCxnSpPr>
          <p:spPr>
            <a:xfrm>
              <a:off x="4869090" y="1033228"/>
              <a:ext cx="22497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Inhaltsplatzhalter 4">
              <a:extLst>
                <a:ext uri="{FF2B5EF4-FFF2-40B4-BE49-F238E27FC236}">
                  <a16:creationId xmlns:a16="http://schemas.microsoft.com/office/drawing/2014/main" xmlns="" id="{8B3C1253-DDA9-494B-BF6C-491262745C2D}"/>
                </a:ext>
              </a:extLst>
            </p:cNvPr>
            <p:cNvSpPr txBox="1">
              <a:spLocks/>
            </p:cNvSpPr>
            <p:nvPr/>
          </p:nvSpPr>
          <p:spPr>
            <a:xfrm>
              <a:off x="551542" y="1181429"/>
              <a:ext cx="10948890" cy="226061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0"/>
                </a:spcAft>
                <a:buNone/>
              </a:pPr>
              <a:r>
                <a:rPr lang="vi-VN" sz="2000" b="1" dirty="0">
                  <a:solidFill>
                    <a:schemeClr val="tx1"/>
                  </a:solidFill>
                  <a:latin typeface="Chivo Light"/>
                </a:rPr>
                <a:t>Quy định rõ hơn về nội dung, phạm vi, trách nhiệm trong công khai thông tin về giá của cơ quan nhà nước gắn với từng đối tượng công khai, nhất là việc công khai một số nội dung thuộc hoạt động thẩm định giá</a:t>
              </a:r>
            </a:p>
          </p:txBody>
        </p:sp>
      </p:grpSp>
      <p:grpSp>
        <p:nvGrpSpPr>
          <p:cNvPr id="13" name="Group 12"/>
          <p:cNvGrpSpPr/>
          <p:nvPr/>
        </p:nvGrpSpPr>
        <p:grpSpPr>
          <a:xfrm>
            <a:off x="10435772" y="4928280"/>
            <a:ext cx="2249714" cy="420914"/>
            <a:chOff x="9942286" y="493486"/>
            <a:chExt cx="2249714" cy="420914"/>
          </a:xfrm>
        </p:grpSpPr>
        <p:cxnSp>
          <p:nvCxnSpPr>
            <p:cNvPr id="14" name="Straight Connector 13"/>
            <p:cNvCxnSpPr/>
            <p:nvPr/>
          </p:nvCxnSpPr>
          <p:spPr>
            <a:xfrm flipH="1">
              <a:off x="9942286" y="703943"/>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05143" y="914400"/>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05143" y="493486"/>
              <a:ext cx="18868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3485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at a podium with a flag and a statue&#10;&#10;Description automatically generated">
            <a:extLst>
              <a:ext uri="{FF2B5EF4-FFF2-40B4-BE49-F238E27FC236}">
                <a16:creationId xmlns:a16="http://schemas.microsoft.com/office/drawing/2014/main" xmlns="" id="{D0CD9C02-97E7-2ECB-8B71-C247F770A9FF}"/>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0414" r="20414"/>
          <a:stretch>
            <a:fillRect/>
          </a:stretch>
        </p:blipFill>
        <p:spPr/>
      </p:pic>
      <p:pic>
        <p:nvPicPr>
          <p:cNvPr id="11" name="Picture Placeholder 10" descr="A yellow poster with red text&#10;&#10;Description automatically generated">
            <a:extLst>
              <a:ext uri="{FF2B5EF4-FFF2-40B4-BE49-F238E27FC236}">
                <a16:creationId xmlns:a16="http://schemas.microsoft.com/office/drawing/2014/main" xmlns="" id="{87C40877-66E6-30F6-5970-D46C212FCFFF}"/>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4614" b="4614"/>
          <a:stretch>
            <a:fillRect/>
          </a:stretch>
        </p:blipFill>
        <p:spPr/>
      </p:pic>
      <p:pic>
        <p:nvPicPr>
          <p:cNvPr id="9" name="Picture Placeholder 8" descr="A reception desk with clocks on the wall&#10;&#10;Description automatically generated">
            <a:extLst>
              <a:ext uri="{FF2B5EF4-FFF2-40B4-BE49-F238E27FC236}">
                <a16:creationId xmlns:a16="http://schemas.microsoft.com/office/drawing/2014/main" xmlns="" id="{7F849E92-B351-C0F1-576F-5C52CC0115C1}"/>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24966" r="24966"/>
          <a:stretch>
            <a:fillRect/>
          </a:stretch>
        </p:blipFill>
        <p:spPr/>
      </p:pic>
      <p:pic>
        <p:nvPicPr>
          <p:cNvPr id="13" name="Picture Placeholder 12" descr="A large building with a large arch&#10;&#10;Description automatically generated">
            <a:extLst>
              <a:ext uri="{FF2B5EF4-FFF2-40B4-BE49-F238E27FC236}">
                <a16:creationId xmlns:a16="http://schemas.microsoft.com/office/drawing/2014/main" xmlns="" id="{EA7C1BB1-133E-069D-FB2E-72975D226DFC}"/>
              </a:ext>
            </a:extLst>
          </p:cNvPr>
          <p:cNvPicPr>
            <a:picLocks noGrp="1" noChangeAspect="1"/>
          </p:cNvPicPr>
          <p:nvPr>
            <p:ph type="pic" sz="quarter" idx="25"/>
          </p:nvPr>
        </p:nvPicPr>
        <p:blipFill>
          <a:blip r:embed="rId5">
            <a:extLst>
              <a:ext uri="{28A0092B-C50C-407E-A947-70E740481C1C}">
                <a14:useLocalDpi xmlns:a14="http://schemas.microsoft.com/office/drawing/2010/main" val="0"/>
              </a:ext>
            </a:extLst>
          </a:blip>
          <a:srcRect l="23445" r="23445"/>
          <a:stretch>
            <a:fillRect/>
          </a:stretch>
        </p:blipFill>
        <p:spPr/>
      </p:pic>
      <p:sp>
        <p:nvSpPr>
          <p:cNvPr id="20" name="TextBox 19">
            <a:extLst>
              <a:ext uri="{FF2B5EF4-FFF2-40B4-BE49-F238E27FC236}">
                <a16:creationId xmlns:a16="http://schemas.microsoft.com/office/drawing/2014/main" xmlns="" id="{EA7DE75B-32CF-4516-A611-71632DDC214E}"/>
              </a:ext>
            </a:extLst>
          </p:cNvPr>
          <p:cNvSpPr txBox="1"/>
          <p:nvPr/>
        </p:nvSpPr>
        <p:spPr>
          <a:xfrm>
            <a:off x="9306595" y="444358"/>
            <a:ext cx="2789484" cy="2443874"/>
          </a:xfrm>
          <a:prstGeom prst="rect">
            <a:avLst/>
          </a:prstGeom>
          <a:noFill/>
        </p:spPr>
        <p:txBody>
          <a:bodyPr wrap="square" lIns="0" tIns="0" rIns="0" bIns="0" rtlCol="0" anchor="t">
            <a:spAutoFit/>
          </a:bodyPr>
          <a:lstStyle/>
          <a:p>
            <a:pPr algn="ctr" defTabSz="1219170">
              <a:lnSpc>
                <a:spcPct val="150000"/>
              </a:lnSpc>
              <a:spcBef>
                <a:spcPts val="1200"/>
              </a:spcBef>
              <a:spcAft>
                <a:spcPts val="600"/>
              </a:spcAft>
              <a:defRPr/>
            </a:pPr>
            <a:r>
              <a:rPr lang="en-US" sz="2400" b="1" dirty="0" err="1">
                <a:latin typeface="Chivo Light"/>
              </a:rPr>
              <a:t>Ủy</a:t>
            </a:r>
            <a:r>
              <a:rPr lang="en-US" sz="2400" b="1" dirty="0">
                <a:latin typeface="Chivo Light"/>
              </a:rPr>
              <a:t> ban </a:t>
            </a:r>
            <a:r>
              <a:rPr lang="en-US" sz="2400" b="1" dirty="0" err="1">
                <a:latin typeface="Chivo Light"/>
              </a:rPr>
              <a:t>nhân</a:t>
            </a:r>
            <a:r>
              <a:rPr lang="en-US" sz="2400" b="1" dirty="0">
                <a:latin typeface="Chivo Light"/>
              </a:rPr>
              <a:t> </a:t>
            </a:r>
            <a:r>
              <a:rPr lang="en-US" sz="2400" b="1" dirty="0" err="1">
                <a:latin typeface="Chivo Light"/>
              </a:rPr>
              <a:t>dân</a:t>
            </a:r>
            <a:r>
              <a:rPr lang="en-US" sz="2400" b="1" dirty="0">
                <a:latin typeface="Chivo Light"/>
              </a:rPr>
              <a:t> </a:t>
            </a:r>
            <a:r>
              <a:rPr lang="en-US" sz="2400" b="1" dirty="0" err="1">
                <a:latin typeface="Chivo Light"/>
              </a:rPr>
              <a:t>cấp</a:t>
            </a:r>
            <a:r>
              <a:rPr lang="en-US" sz="2400" b="1" dirty="0">
                <a:latin typeface="Chivo Light"/>
              </a:rPr>
              <a:t> </a:t>
            </a:r>
            <a:r>
              <a:rPr lang="en-US" sz="2400" b="1" dirty="0" err="1">
                <a:latin typeface="Chivo Light"/>
              </a:rPr>
              <a:t>tỉnh</a:t>
            </a:r>
            <a:endParaRPr lang="en-US" sz="2400" b="1" dirty="0">
              <a:latin typeface="Chivo Light"/>
            </a:endParaRPr>
          </a:p>
          <a:p>
            <a:pPr algn="ctr" defTabSz="1219170">
              <a:lnSpc>
                <a:spcPct val="150000"/>
              </a:lnSpc>
              <a:spcBef>
                <a:spcPct val="20000"/>
              </a:spcBef>
              <a:defRPr/>
            </a:pPr>
            <a:r>
              <a:rPr lang="en-US" b="1" dirty="0">
                <a:latin typeface="Chivo Light"/>
              </a:rPr>
              <a:t>T</a:t>
            </a:r>
            <a:r>
              <a:rPr lang="vi-VN" b="1" dirty="0">
                <a:latin typeface="Chivo Light"/>
              </a:rPr>
              <a:t>hực hiện nhiệm vụ quản lý nhà nước về giá theo </a:t>
            </a:r>
            <a:r>
              <a:rPr lang="en-US" b="1" dirty="0" err="1">
                <a:latin typeface="Chivo Light"/>
              </a:rPr>
              <a:t>địa</a:t>
            </a:r>
            <a:r>
              <a:rPr lang="en-US" b="1" dirty="0">
                <a:latin typeface="Chivo Light"/>
              </a:rPr>
              <a:t> </a:t>
            </a:r>
            <a:r>
              <a:rPr lang="en-US" b="1" dirty="0" err="1">
                <a:latin typeface="Chivo Light"/>
              </a:rPr>
              <a:t>bàn</a:t>
            </a:r>
            <a:r>
              <a:rPr lang="en-US" b="1" dirty="0">
                <a:latin typeface="Chivo Light"/>
              </a:rPr>
              <a:t> </a:t>
            </a:r>
            <a:r>
              <a:rPr lang="en-US" b="1" dirty="0" err="1">
                <a:latin typeface="Chivo Light"/>
              </a:rPr>
              <a:t>quản</a:t>
            </a:r>
            <a:r>
              <a:rPr lang="en-US" b="1" dirty="0">
                <a:latin typeface="Chivo Light"/>
              </a:rPr>
              <a:t> </a:t>
            </a:r>
            <a:r>
              <a:rPr lang="en-US" b="1" dirty="0" err="1">
                <a:latin typeface="Chivo Light"/>
              </a:rPr>
              <a:t>lý</a:t>
            </a:r>
            <a:endParaRPr lang="en-US" b="1" dirty="0">
              <a:latin typeface="Chivo Light"/>
            </a:endParaRPr>
          </a:p>
        </p:txBody>
      </p:sp>
      <p:sp>
        <p:nvSpPr>
          <p:cNvPr id="18" name="TextBox 17">
            <a:extLst>
              <a:ext uri="{FF2B5EF4-FFF2-40B4-BE49-F238E27FC236}">
                <a16:creationId xmlns:a16="http://schemas.microsoft.com/office/drawing/2014/main" xmlns="" id="{4228026B-22F6-491F-A6F4-3941C8D00F78}"/>
              </a:ext>
            </a:extLst>
          </p:cNvPr>
          <p:cNvSpPr txBox="1"/>
          <p:nvPr/>
        </p:nvSpPr>
        <p:spPr>
          <a:xfrm>
            <a:off x="3158208" y="0"/>
            <a:ext cx="2918743" cy="3136371"/>
          </a:xfrm>
          <a:prstGeom prst="rect">
            <a:avLst/>
          </a:prstGeom>
          <a:noFill/>
        </p:spPr>
        <p:txBody>
          <a:bodyPr wrap="square" lIns="0" tIns="0" rIns="0" bIns="0" rtlCol="0" anchor="t">
            <a:spAutoFit/>
          </a:bodyPr>
          <a:lstStyle/>
          <a:p>
            <a:pPr algn="ctr" defTabSz="1219170">
              <a:lnSpc>
                <a:spcPct val="150000"/>
              </a:lnSpc>
              <a:spcBef>
                <a:spcPts val="1200"/>
              </a:spcBef>
              <a:spcAft>
                <a:spcPts val="600"/>
              </a:spcAft>
              <a:defRPr/>
            </a:pPr>
            <a:r>
              <a:rPr lang="en-US" sz="2400" b="1" dirty="0" err="1">
                <a:latin typeface="Chivo Light"/>
              </a:rPr>
              <a:t>Bộ</a:t>
            </a:r>
            <a:r>
              <a:rPr lang="en-US" sz="2400" b="1" dirty="0">
                <a:latin typeface="Chivo Light"/>
              </a:rPr>
              <a:t> </a:t>
            </a:r>
            <a:r>
              <a:rPr lang="en-US" sz="2400" b="1" dirty="0" err="1">
                <a:latin typeface="Chivo Light"/>
              </a:rPr>
              <a:t>Tài</a:t>
            </a:r>
            <a:r>
              <a:rPr lang="en-US" sz="2400" b="1" dirty="0">
                <a:latin typeface="Chivo Light"/>
              </a:rPr>
              <a:t> </a:t>
            </a:r>
            <a:r>
              <a:rPr lang="en-US" sz="2400" b="1" dirty="0" err="1">
                <a:latin typeface="Chivo Light"/>
              </a:rPr>
              <a:t>chính</a:t>
            </a:r>
            <a:endParaRPr lang="en-US" sz="2400" b="1" dirty="0">
              <a:latin typeface="Chivo Light"/>
            </a:endParaRPr>
          </a:p>
          <a:p>
            <a:pPr algn="ctr" defTabSz="1219170">
              <a:lnSpc>
                <a:spcPct val="150000"/>
              </a:lnSpc>
              <a:spcBef>
                <a:spcPct val="20000"/>
              </a:spcBef>
              <a:defRPr/>
            </a:pPr>
            <a:r>
              <a:rPr lang="en-US" b="1" dirty="0">
                <a:latin typeface="Chivo Light"/>
              </a:rPr>
              <a:t>Đ</a:t>
            </a:r>
            <a:r>
              <a:rPr lang="vi-VN" b="1" dirty="0">
                <a:latin typeface="Chivo Light"/>
              </a:rPr>
              <a:t>ầu mối trong việc triển khai các nhiệm vụ như xây dựng, điều chỉnh các Danh mục hàng hóa, dịch vụ do nhà nước quản lý; xây dựng và hướng dẫn về phương pháp định giá</a:t>
            </a:r>
            <a:endParaRPr lang="en-US" b="1" dirty="0">
              <a:latin typeface="Chivo Light"/>
            </a:endParaRPr>
          </a:p>
        </p:txBody>
      </p:sp>
      <p:sp>
        <p:nvSpPr>
          <p:cNvPr id="14" name="TextBox 13">
            <a:extLst>
              <a:ext uri="{FF2B5EF4-FFF2-40B4-BE49-F238E27FC236}">
                <a16:creationId xmlns:a16="http://schemas.microsoft.com/office/drawing/2014/main" xmlns="" id="{89EC3515-5475-4764-8F47-0B71D35F7904}"/>
              </a:ext>
            </a:extLst>
          </p:cNvPr>
          <p:cNvSpPr txBox="1"/>
          <p:nvPr/>
        </p:nvSpPr>
        <p:spPr>
          <a:xfrm>
            <a:off x="191506" y="4263048"/>
            <a:ext cx="2789484" cy="1572866"/>
          </a:xfrm>
          <a:prstGeom prst="rect">
            <a:avLst/>
          </a:prstGeom>
          <a:noFill/>
        </p:spPr>
        <p:txBody>
          <a:bodyPr wrap="square" lIns="0" tIns="0" rIns="0" bIns="0" rtlCol="0" anchor="t">
            <a:spAutoFit/>
          </a:bodyPr>
          <a:lstStyle/>
          <a:p>
            <a:pPr algn="ctr" defTabSz="1219170">
              <a:lnSpc>
                <a:spcPct val="150000"/>
              </a:lnSpc>
              <a:spcBef>
                <a:spcPts val="1200"/>
              </a:spcBef>
              <a:spcAft>
                <a:spcPts val="600"/>
              </a:spcAft>
              <a:defRPr/>
            </a:pPr>
            <a:r>
              <a:rPr lang="en-US" sz="2400" b="1" dirty="0" err="1">
                <a:latin typeface="Chivo Light"/>
              </a:rPr>
              <a:t>Chính</a:t>
            </a:r>
            <a:r>
              <a:rPr lang="en-US" sz="2400" b="1" dirty="0">
                <a:latin typeface="Chivo Light"/>
              </a:rPr>
              <a:t> </a:t>
            </a:r>
            <a:r>
              <a:rPr lang="en-US" sz="2400" b="1" dirty="0" err="1">
                <a:latin typeface="Chivo Light"/>
              </a:rPr>
              <a:t>phủ</a:t>
            </a:r>
            <a:endParaRPr lang="en-US" sz="2400" b="1" dirty="0">
              <a:latin typeface="Chivo Light"/>
            </a:endParaRPr>
          </a:p>
          <a:p>
            <a:pPr algn="ctr" defTabSz="1219170">
              <a:lnSpc>
                <a:spcPct val="150000"/>
              </a:lnSpc>
              <a:spcBef>
                <a:spcPts val="1200"/>
              </a:spcBef>
              <a:spcAft>
                <a:spcPts val="600"/>
              </a:spcAft>
              <a:defRPr/>
            </a:pPr>
            <a:r>
              <a:rPr lang="en-US" b="1" dirty="0">
                <a:latin typeface="Chivo Light"/>
              </a:rPr>
              <a:t>Đ</a:t>
            </a:r>
            <a:r>
              <a:rPr lang="vi-VN" b="1" dirty="0">
                <a:latin typeface="Chivo Light"/>
              </a:rPr>
              <a:t>ịnh hướng các mục tiêu quản lý, điều hành giá chung</a:t>
            </a:r>
            <a:endParaRPr lang="en-US" b="1" dirty="0">
              <a:latin typeface="Chivo Light"/>
            </a:endParaRPr>
          </a:p>
        </p:txBody>
      </p:sp>
      <p:sp>
        <p:nvSpPr>
          <p:cNvPr id="16" name="TextBox 15">
            <a:extLst>
              <a:ext uri="{FF2B5EF4-FFF2-40B4-BE49-F238E27FC236}">
                <a16:creationId xmlns:a16="http://schemas.microsoft.com/office/drawing/2014/main" xmlns="" id="{2C67EDB6-E086-42F4-97E0-F869C363E7F9}"/>
              </a:ext>
            </a:extLst>
          </p:cNvPr>
          <p:cNvSpPr txBox="1"/>
          <p:nvPr/>
        </p:nvSpPr>
        <p:spPr>
          <a:xfrm>
            <a:off x="6249070" y="3619794"/>
            <a:ext cx="2789484" cy="2859373"/>
          </a:xfrm>
          <a:prstGeom prst="rect">
            <a:avLst/>
          </a:prstGeom>
          <a:noFill/>
        </p:spPr>
        <p:txBody>
          <a:bodyPr wrap="square" lIns="0" tIns="0" rIns="0" bIns="0" rtlCol="0" anchor="t">
            <a:spAutoFit/>
          </a:bodyPr>
          <a:lstStyle/>
          <a:p>
            <a:pPr algn="ctr" defTabSz="1219170">
              <a:lnSpc>
                <a:spcPct val="150000"/>
              </a:lnSpc>
              <a:spcBef>
                <a:spcPts val="1200"/>
              </a:spcBef>
              <a:spcAft>
                <a:spcPts val="600"/>
              </a:spcAft>
              <a:defRPr/>
            </a:pPr>
            <a:r>
              <a:rPr lang="en-US" sz="2400" b="1" dirty="0" err="1">
                <a:latin typeface="Chivo Light"/>
              </a:rPr>
              <a:t>Các</a:t>
            </a:r>
            <a:r>
              <a:rPr lang="en-US" sz="2400" b="1" dirty="0">
                <a:latin typeface="Chivo Light"/>
              </a:rPr>
              <a:t> </a:t>
            </a:r>
            <a:r>
              <a:rPr lang="en-US" sz="2400" b="1" dirty="0" err="1">
                <a:latin typeface="Chivo Light"/>
              </a:rPr>
              <a:t>Bộ</a:t>
            </a:r>
            <a:r>
              <a:rPr lang="en-US" sz="2400" b="1" dirty="0">
                <a:latin typeface="Chivo Light"/>
              </a:rPr>
              <a:t>, </a:t>
            </a:r>
            <a:r>
              <a:rPr lang="en-US" sz="2400" b="1" dirty="0" err="1">
                <a:latin typeface="Chivo Light"/>
              </a:rPr>
              <a:t>cơ</a:t>
            </a:r>
            <a:r>
              <a:rPr lang="en-US" sz="2400" b="1" dirty="0">
                <a:latin typeface="Chivo Light"/>
              </a:rPr>
              <a:t> </a:t>
            </a:r>
            <a:r>
              <a:rPr lang="en-US" sz="2400" b="1" dirty="0" err="1">
                <a:latin typeface="Chivo Light"/>
              </a:rPr>
              <a:t>quan</a:t>
            </a:r>
            <a:r>
              <a:rPr lang="en-US" sz="2400" b="1" dirty="0">
                <a:latin typeface="Chivo Light"/>
              </a:rPr>
              <a:t> </a:t>
            </a:r>
            <a:r>
              <a:rPr lang="en-US" sz="2400" b="1" dirty="0" err="1">
                <a:latin typeface="Chivo Light"/>
              </a:rPr>
              <a:t>ngang</a:t>
            </a:r>
            <a:r>
              <a:rPr lang="en-US" sz="2400" b="1" dirty="0">
                <a:latin typeface="Chivo Light"/>
              </a:rPr>
              <a:t> </a:t>
            </a:r>
            <a:r>
              <a:rPr lang="en-US" sz="2400" b="1" dirty="0" err="1">
                <a:latin typeface="Chivo Light"/>
              </a:rPr>
              <a:t>bộ</a:t>
            </a:r>
            <a:endParaRPr lang="en-US" sz="2400" b="1" dirty="0">
              <a:latin typeface="Chivo Light"/>
            </a:endParaRPr>
          </a:p>
          <a:p>
            <a:pPr algn="ctr" defTabSz="1219170">
              <a:lnSpc>
                <a:spcPct val="150000"/>
              </a:lnSpc>
              <a:spcBef>
                <a:spcPct val="20000"/>
              </a:spcBef>
              <a:defRPr/>
            </a:pPr>
            <a:r>
              <a:rPr lang="en-US" b="1" dirty="0">
                <a:latin typeface="Chivo Light"/>
              </a:rPr>
              <a:t>T</a:t>
            </a:r>
            <a:r>
              <a:rPr lang="vi-VN" b="1" dirty="0">
                <a:latin typeface="Chivo Light"/>
              </a:rPr>
              <a:t>hực hiện nhiệm vụ quản lý nhà nước về giá theo lĩnh vực, phạm vi chuyên môn, chuyên ngành quản lý</a:t>
            </a:r>
            <a:endParaRPr lang="en-US" b="1" dirty="0">
              <a:latin typeface="Chivo Light"/>
            </a:endParaRPr>
          </a:p>
        </p:txBody>
      </p:sp>
    </p:spTree>
    <p:extLst>
      <p:ext uri="{BB962C8B-B14F-4D97-AF65-F5344CB8AC3E}">
        <p14:creationId xmlns:p14="http://schemas.microsoft.com/office/powerpoint/2010/main" val="14027203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 y="0"/>
            <a:ext cx="11794490" cy="6840220"/>
            <a:chOff x="10" y="0"/>
            <a:chExt cx="18574" cy="10772"/>
          </a:xfrm>
        </p:grpSpPr>
        <p:sp>
          <p:nvSpPr>
            <p:cNvPr id="3" name="矩形 2"/>
            <p:cNvSpPr/>
            <p:nvPr/>
          </p:nvSpPr>
          <p:spPr>
            <a:xfrm>
              <a:off x="10" y="0"/>
              <a:ext cx="9827" cy="10772"/>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sp>
          <p:nvSpPr>
            <p:cNvPr id="4" name="圆角矩形 3"/>
            <p:cNvSpPr/>
            <p:nvPr/>
          </p:nvSpPr>
          <p:spPr>
            <a:xfrm>
              <a:off x="616" y="560"/>
              <a:ext cx="17969" cy="9680"/>
            </a:xfrm>
            <a:prstGeom prst="roundRect">
              <a:avLst>
                <a:gd name="adj" fmla="val 3662"/>
              </a:avLst>
            </a:prstGeom>
            <a:solidFill>
              <a:srgbClr val="F0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hivo Light"/>
              </a:endParaRPr>
            </a:p>
          </p:txBody>
        </p:sp>
      </p:grpSp>
      <p:grpSp>
        <p:nvGrpSpPr>
          <p:cNvPr id="29" name="组合 28"/>
          <p:cNvGrpSpPr/>
          <p:nvPr/>
        </p:nvGrpSpPr>
        <p:grpSpPr>
          <a:xfrm>
            <a:off x="516890" y="554673"/>
            <a:ext cx="6114415" cy="1031240"/>
            <a:chOff x="5299" y="5242"/>
            <a:chExt cx="9629" cy="1624"/>
          </a:xfrm>
        </p:grpSpPr>
        <p:sp>
          <p:nvSpPr>
            <p:cNvPr id="31" name="文本框 30"/>
            <p:cNvSpPr txBox="1"/>
            <p:nvPr/>
          </p:nvSpPr>
          <p:spPr>
            <a:xfrm>
              <a:off x="7239" y="5454"/>
              <a:ext cx="7689" cy="1115"/>
            </a:xfrm>
            <a:prstGeom prst="rect">
              <a:avLst/>
            </a:prstGeom>
            <a:noFill/>
          </p:spPr>
          <p:txBody>
            <a:bodyPr wrap="squar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en-US" altLang="zh-CN" sz="2000" b="1" dirty="0">
                  <a:solidFill>
                    <a:srgbClr val="232323"/>
                  </a:solidFill>
                  <a:latin typeface="Chivo Light"/>
                  <a:ea typeface="思源黑体 CN Bold" panose="020B0800000000000000" charset="-122"/>
                </a:rPr>
                <a:t>THANH</a:t>
              </a:r>
              <a:r>
                <a:rPr lang="zh-CN" altLang="en-US"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TRA</a:t>
              </a:r>
              <a:r>
                <a:rPr lang="en-US" altLang="zh-CN" sz="2000" b="1" dirty="0">
                  <a:solidFill>
                    <a:srgbClr val="232323"/>
                  </a:solidFill>
                  <a:latin typeface="Chivo Light"/>
                  <a:ea typeface="思源黑体 CN Bold" panose="020B0800000000000000" charset="-122"/>
                </a:rPr>
                <a:t>,</a:t>
              </a:r>
              <a:r>
                <a:rPr lang="zh-CN" altLang="en-US"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KIỂM</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TRA</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VIỆC</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CHẤP</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HÀNH</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PHÁP</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LUẬT</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VỀ</a:t>
              </a:r>
              <a:r>
                <a:rPr lang="en-US" altLang="zh-CN" sz="2000" b="1" dirty="0">
                  <a:solidFill>
                    <a:srgbClr val="232323"/>
                  </a:solidFill>
                  <a:latin typeface="Chivo Light"/>
                  <a:ea typeface="思源黑体 CN Bold" panose="020B0800000000000000" charset="-122"/>
                </a:rPr>
                <a:t> </a:t>
              </a:r>
              <a:r>
                <a:rPr lang="en-US" altLang="zh-CN" sz="2000" b="1" dirty="0" err="1">
                  <a:solidFill>
                    <a:srgbClr val="232323"/>
                  </a:solidFill>
                  <a:latin typeface="Chivo Light"/>
                  <a:ea typeface="思源黑体 CN Bold" panose="020B0800000000000000" charset="-122"/>
                </a:rPr>
                <a:t>GIÁ</a:t>
              </a:r>
              <a:endParaRPr lang="zh-CN" altLang="en-US" sz="2000" b="1" dirty="0">
                <a:solidFill>
                  <a:srgbClr val="232323"/>
                </a:solidFill>
                <a:latin typeface="Chivo Light"/>
                <a:ea typeface="思源黑体 CN Bold" panose="020B0800000000000000" charset="-122"/>
              </a:endParaRPr>
            </a:p>
          </p:txBody>
        </p:sp>
        <p:sp>
          <p:nvSpPr>
            <p:cNvPr id="35" name="椭圆 34"/>
            <p:cNvSpPr/>
            <p:nvPr/>
          </p:nvSpPr>
          <p:spPr>
            <a:xfrm>
              <a:off x="5299" y="5242"/>
              <a:ext cx="1624" cy="1624"/>
            </a:xfrm>
            <a:prstGeom prst="ellipse">
              <a:avLst/>
            </a:prstGeom>
            <a:solidFill>
              <a:srgbClr val="232323"/>
            </a:solidFill>
            <a:ln w="50800">
              <a:solidFill>
                <a:srgbClr val="F7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32323"/>
                </a:solidFill>
                <a:latin typeface="Chivo Light"/>
              </a:endParaRPr>
            </a:p>
          </p:txBody>
        </p:sp>
      </p:grpSp>
      <p:grpSp>
        <p:nvGrpSpPr>
          <p:cNvPr id="2" name="组合 1"/>
          <p:cNvGrpSpPr/>
          <p:nvPr/>
        </p:nvGrpSpPr>
        <p:grpSpPr>
          <a:xfrm>
            <a:off x="1245870" y="-635"/>
            <a:ext cx="11028680" cy="6859270"/>
            <a:chOff x="1962" y="-1"/>
            <a:chExt cx="17368" cy="10802"/>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rcRect l="26329" r="26329"/>
            <a:stretch/>
          </p:blipFill>
          <p:spPr>
            <a:xfrm>
              <a:off x="11640" y="-1"/>
              <a:ext cx="7690" cy="10802"/>
            </a:xfrm>
            <a:prstGeom prst="rect">
              <a:avLst/>
            </a:prstGeom>
          </p:spPr>
        </p:pic>
        <p:grpSp>
          <p:nvGrpSpPr>
            <p:cNvPr id="65" name="组合 64"/>
            <p:cNvGrpSpPr/>
            <p:nvPr/>
          </p:nvGrpSpPr>
          <p:grpSpPr>
            <a:xfrm>
              <a:off x="1963" y="2794"/>
              <a:ext cx="8098" cy="3014"/>
              <a:chOff x="1136194" y="1996703"/>
              <a:chExt cx="5142230" cy="1912966"/>
            </a:xfrm>
          </p:grpSpPr>
          <p:sp>
            <p:nvSpPr>
              <p:cNvPr id="66" name="文本框 27"/>
              <p:cNvSpPr txBox="1"/>
              <p:nvPr/>
            </p:nvSpPr>
            <p:spPr>
              <a:xfrm>
                <a:off x="1136195" y="1996703"/>
                <a:ext cx="4047903" cy="3998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a:solidFill>
                      <a:srgbClr val="232323"/>
                    </a:solidFill>
                    <a:latin typeface="Chivo Light"/>
                    <a:ea typeface="思源黑体 CN Bold" panose="020B0800000000000000" charset="-122"/>
                    <a:sym typeface="+mn-ea"/>
                  </a:rPr>
                  <a:t>THANH </a:t>
                </a:r>
                <a:r>
                  <a:rPr lang="en-US" altLang="zh-CN" sz="2000" b="1" dirty="0" err="1">
                    <a:solidFill>
                      <a:srgbClr val="232323"/>
                    </a:solidFill>
                    <a:latin typeface="Chivo Light"/>
                    <a:ea typeface="思源黑体 CN Bold" panose="020B0800000000000000" charset="-122"/>
                    <a:sym typeface="+mn-ea"/>
                  </a:rPr>
                  <a:t>TRA</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CHUYÊN</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NGÀNH</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VỀ</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GIÁ</a:t>
                </a:r>
                <a:endParaRPr lang="zh-CN" altLang="en-US" sz="2000" b="1" dirty="0">
                  <a:solidFill>
                    <a:srgbClr val="1D2129"/>
                  </a:solidFill>
                  <a:latin typeface="Chivo Light"/>
                  <a:ea typeface="思源宋体 CN Medium" panose="02020500000000000000" charset="-122"/>
                  <a:cs typeface="+mn-ea"/>
                  <a:sym typeface="+mn-lt"/>
                </a:endParaRPr>
              </a:p>
            </p:txBody>
          </p:sp>
          <p:sp>
            <p:nvSpPr>
              <p:cNvPr id="67" name="文本框 28"/>
              <p:cNvSpPr txBox="1"/>
              <p:nvPr/>
            </p:nvSpPr>
            <p:spPr>
              <a:xfrm>
                <a:off x="1136194" y="2406913"/>
                <a:ext cx="5142230" cy="1502756"/>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en-US" altLang="zh-CN" b="1" dirty="0" err="1">
                    <a:latin typeface="Chivo Light"/>
                    <a:ea typeface="思源黑体 CN Light" panose="020B0300000000000000" charset="-122"/>
                    <a:cs typeface="+mn-ea"/>
                    <a:sym typeface="+mn-lt"/>
                  </a:rPr>
                  <a:t>Được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tiếp</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tục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kế</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thừa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các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quy</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định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từ</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luật</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giá</a:t>
                </a:r>
                <a:r>
                  <a:rPr lang="en-US" altLang="zh-CN" b="1" dirty="0">
                    <a:latin typeface="Chivo Light"/>
                    <a:ea typeface="思源黑体 CN Light" panose="020B0300000000000000" charset="-122"/>
                    <a:cs typeface="+mn-ea"/>
                    <a:sym typeface="+mn-lt"/>
                  </a:rPr>
                  <a:t> 2012, </a:t>
                </a:r>
                <a:r>
                  <a:rPr lang="en-US" altLang="zh-CN" b="1" dirty="0" err="1">
                    <a:latin typeface="Chivo Light"/>
                    <a:ea typeface="思源黑体 CN Light" panose="020B0300000000000000" charset="-122"/>
                    <a:cs typeface="+mn-ea"/>
                    <a:sym typeface="+mn-lt"/>
                  </a:rPr>
                  <a:t>trong</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đó</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quy</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định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rõ</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về</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thẩm</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quyền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thực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hiện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thanh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tra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là</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Cơ</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quan</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thanh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tra</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tài</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chính</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các</a:t>
                </a:r>
                <a:r>
                  <a:rPr lang="en-US" altLang="zh-CN" b="1" dirty="0">
                    <a:latin typeface="Chivo Light"/>
                    <a:ea typeface="思源黑体 CN Light" panose="020B0300000000000000" charset="-122"/>
                    <a:cs typeface="+mn-ea"/>
                    <a:sym typeface="+mn-lt"/>
                  </a:rPr>
                  <a:t> </a:t>
                </a:r>
                <a:r>
                  <a:rPr lang="en-US" altLang="zh-CN" b="1" dirty="0" err="1">
                    <a:latin typeface="Chivo Light"/>
                    <a:ea typeface="思源黑体 CN Light" panose="020B0300000000000000" charset="-122"/>
                    <a:cs typeface="+mn-ea"/>
                    <a:sym typeface="+mn-lt"/>
                  </a:rPr>
                  <a:t>cấp</a:t>
                </a:r>
                <a:endParaRPr lang="en-US" altLang="zh-CN" b="1" dirty="0">
                  <a:solidFill>
                    <a:srgbClr val="1D2129"/>
                  </a:solidFill>
                  <a:latin typeface="Chivo Light"/>
                  <a:ea typeface="思源宋体 CN Medium" panose="02020500000000000000" charset="-122"/>
                  <a:cs typeface="+mn-ea"/>
                  <a:sym typeface="+mn-lt"/>
                </a:endParaRPr>
              </a:p>
              <a:p>
                <a:pPr algn="just">
                  <a:lnSpc>
                    <a:spcPct val="130000"/>
                  </a:lnSpc>
                  <a:spcBef>
                    <a:spcPct val="0"/>
                  </a:spcBef>
                </a:pPr>
                <a:endParaRPr lang="en-US" altLang="zh-CN" b="1" dirty="0">
                  <a:solidFill>
                    <a:srgbClr val="1D2129"/>
                  </a:solidFill>
                  <a:latin typeface="Chivo Light"/>
                  <a:ea typeface="思源宋体 CN Medium" panose="02020500000000000000" charset="-122"/>
                  <a:cs typeface="+mn-ea"/>
                  <a:sym typeface="+mn-lt"/>
                </a:endParaRPr>
              </a:p>
            </p:txBody>
          </p:sp>
        </p:grpSp>
        <p:grpSp>
          <p:nvGrpSpPr>
            <p:cNvPr id="5" name="组合 4"/>
            <p:cNvGrpSpPr/>
            <p:nvPr/>
          </p:nvGrpSpPr>
          <p:grpSpPr>
            <a:xfrm>
              <a:off x="1962" y="5897"/>
              <a:ext cx="8099" cy="4237"/>
              <a:chOff x="1135559" y="1490614"/>
              <a:chExt cx="5142230" cy="2690189"/>
            </a:xfrm>
          </p:grpSpPr>
          <p:sp>
            <p:nvSpPr>
              <p:cNvPr id="7" name="文本框 27"/>
              <p:cNvSpPr txBox="1"/>
              <p:nvPr/>
            </p:nvSpPr>
            <p:spPr>
              <a:xfrm>
                <a:off x="1136194" y="1490614"/>
                <a:ext cx="4591262" cy="399946"/>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dirty="0" err="1">
                    <a:solidFill>
                      <a:srgbClr val="232323"/>
                    </a:solidFill>
                    <a:latin typeface="Chivo Light"/>
                    <a:ea typeface="思源黑体 CN Bold" panose="020B0800000000000000" charset="-122"/>
                    <a:sym typeface="+mn-ea"/>
                  </a:rPr>
                  <a:t>KIỂM</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TRA</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CHẤP</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HÀNH</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PHÁP</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LUẬT</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VỀ</a:t>
                </a:r>
                <a:r>
                  <a:rPr lang="en-US" altLang="zh-CN" sz="2000" b="1" dirty="0">
                    <a:solidFill>
                      <a:srgbClr val="232323"/>
                    </a:solidFill>
                    <a:latin typeface="Chivo Light"/>
                    <a:ea typeface="思源黑体 CN Bold" panose="020B0800000000000000" charset="-122"/>
                    <a:sym typeface="+mn-ea"/>
                  </a:rPr>
                  <a:t> </a:t>
                </a:r>
                <a:r>
                  <a:rPr lang="en-US" altLang="zh-CN" sz="2000" b="1" dirty="0" err="1">
                    <a:solidFill>
                      <a:srgbClr val="232323"/>
                    </a:solidFill>
                    <a:latin typeface="Chivo Light"/>
                    <a:ea typeface="思源黑体 CN Bold" panose="020B0800000000000000" charset="-122"/>
                    <a:sym typeface="+mn-ea"/>
                  </a:rPr>
                  <a:t>GIÁ</a:t>
                </a:r>
                <a:endParaRPr lang="zh-CN" altLang="en-US" sz="2000" b="1" dirty="0">
                  <a:solidFill>
                    <a:srgbClr val="1D2129"/>
                  </a:solidFill>
                  <a:latin typeface="Chivo Light"/>
                  <a:ea typeface="思源宋体 CN Medium" panose="02020500000000000000" charset="-122"/>
                  <a:cs typeface="+mn-ea"/>
                  <a:sym typeface="+mn-lt"/>
                </a:endParaRPr>
              </a:p>
            </p:txBody>
          </p:sp>
          <p:sp>
            <p:nvSpPr>
              <p:cNvPr id="8" name="文本框 28"/>
              <p:cNvSpPr txBox="1"/>
              <p:nvPr/>
            </p:nvSpPr>
            <p:spPr>
              <a:xfrm>
                <a:off x="1135559" y="1957639"/>
                <a:ext cx="5142230" cy="22231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ct val="0"/>
                  </a:spcBef>
                </a:pPr>
                <a:r>
                  <a:rPr lang="en-US" altLang="zh-CN" b="1" dirty="0" err="1">
                    <a:solidFill>
                      <a:srgbClr val="1D2129"/>
                    </a:solidFill>
                    <a:latin typeface="Chivo Light"/>
                    <a:ea typeface="思源黑体 CN Light" panose="020B0300000000000000" charset="-122"/>
                    <a:cs typeface="+mn-ea"/>
                    <a:sym typeface="+mn-lt"/>
                  </a:rPr>
                  <a:t>Được</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quy</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định</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tại</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Luật</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giá</a:t>
                </a:r>
                <a:r>
                  <a:rPr lang="en-US" altLang="zh-CN" b="1" dirty="0">
                    <a:solidFill>
                      <a:srgbClr val="1D2129"/>
                    </a:solidFill>
                    <a:latin typeface="Chivo Light"/>
                    <a:ea typeface="思源黑体 CN Light" panose="020B0300000000000000" charset="-122"/>
                    <a:cs typeface="+mn-ea"/>
                    <a:sym typeface="+mn-lt"/>
                  </a:rPr>
                  <a:t> 2023 </a:t>
                </a:r>
                <a:r>
                  <a:rPr lang="en-US" altLang="zh-CN" b="1" dirty="0" err="1">
                    <a:solidFill>
                      <a:srgbClr val="1D2129"/>
                    </a:solidFill>
                    <a:latin typeface="Chivo Light"/>
                    <a:ea typeface="思源黑体 CN Light" panose="020B0300000000000000" charset="-122"/>
                    <a:cs typeface="+mn-ea"/>
                    <a:sym typeface="+mn-lt"/>
                  </a:rPr>
                  <a:t>nhằm</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củng</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cố</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cơ</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sở</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pháp</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lý</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cho</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công</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tác</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triển</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khai</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trong</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thực</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tiễn</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thời</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gian</a:t>
                </a:r>
                <a:r>
                  <a:rPr lang="en-US" altLang="zh-CN" b="1" dirty="0">
                    <a:solidFill>
                      <a:srgbClr val="1D2129"/>
                    </a:solidFill>
                    <a:latin typeface="Chivo Light"/>
                    <a:ea typeface="思源黑体 CN Light" panose="020B0300000000000000" charset="-122"/>
                    <a:cs typeface="+mn-ea"/>
                    <a:sym typeface="+mn-lt"/>
                  </a:rPr>
                  <a:t> qua. </a:t>
                </a:r>
                <a:r>
                  <a:rPr lang="en-US" altLang="zh-CN" b="1" dirty="0" err="1">
                    <a:solidFill>
                      <a:srgbClr val="1D2129"/>
                    </a:solidFill>
                    <a:latin typeface="Chivo Light"/>
                    <a:ea typeface="思源黑体 CN Light" panose="020B0300000000000000" charset="-122"/>
                    <a:cs typeface="+mn-ea"/>
                    <a:sym typeface="+mn-lt"/>
                  </a:rPr>
                  <a:t>Tại</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Luật</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cũng</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quy</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định</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về</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trách</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nhiệm</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triển</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khai</a:t>
                </a:r>
                <a:r>
                  <a:rPr lang="en-US" altLang="zh-CN" b="1" dirty="0">
                    <a:solidFill>
                      <a:srgbClr val="1D2129"/>
                    </a:solidFill>
                    <a:latin typeface="Chivo Light"/>
                    <a:ea typeface="思源黑体 CN Light" panose="020B0300000000000000" charset="-122"/>
                    <a:cs typeface="+mn-ea"/>
                    <a:sym typeface="+mn-lt"/>
                  </a:rPr>
                  <a:t> </a:t>
                </a:r>
                <a:r>
                  <a:rPr lang="en-US" altLang="zh-CN" b="1" dirty="0" err="1">
                    <a:solidFill>
                      <a:srgbClr val="1D2129"/>
                    </a:solidFill>
                    <a:latin typeface="Chivo Light"/>
                    <a:ea typeface="思源黑体 CN Light" panose="020B0300000000000000" charset="-122"/>
                    <a:cs typeface="+mn-ea"/>
                    <a:sym typeface="+mn-lt"/>
                  </a:rPr>
                  <a:t>của</a:t>
                </a:r>
                <a:r>
                  <a:rPr lang="en-US" altLang="zh-CN" b="1" dirty="0">
                    <a:solidFill>
                      <a:srgbClr val="1D2129"/>
                    </a:solidFill>
                    <a:latin typeface="Chivo Light"/>
                    <a:ea typeface="思源黑体 CN Light" panose="020B0300000000000000" charset="-122"/>
                    <a:cs typeface="+mn-ea"/>
                    <a:sym typeface="+mn-lt"/>
                  </a:rPr>
                  <a:t> </a:t>
                </a:r>
                <a:r>
                  <a:rPr lang="vi-VN" altLang="zh-CN" b="1" dirty="0">
                    <a:solidFill>
                      <a:srgbClr val="1D2129"/>
                    </a:solidFill>
                    <a:latin typeface="Chivo Light"/>
                    <a:ea typeface="思源黑体 CN Light" panose="020B0300000000000000" charset="-122"/>
                    <a:cs typeface="+mn-ea"/>
                    <a:sym typeface="+mn-lt"/>
                  </a:rPr>
                  <a:t>Bộ Tài chính, các Bộ, cơ quan ngang Bộ, Ủy ban nhân dân cấp tỉnh</a:t>
                </a:r>
                <a:r>
                  <a:rPr lang="en-US" altLang="zh-CN" b="1" dirty="0">
                    <a:solidFill>
                      <a:srgbClr val="1D2129"/>
                    </a:solidFill>
                    <a:latin typeface="Chivo Light"/>
                    <a:ea typeface="思源黑体 CN Light" panose="020B0300000000000000" charset="-122"/>
                    <a:cs typeface="+mn-ea"/>
                    <a:sym typeface="+mn-lt"/>
                  </a:rPr>
                  <a:t>.</a:t>
                </a:r>
              </a:p>
              <a:p>
                <a:pPr algn="just">
                  <a:lnSpc>
                    <a:spcPct val="130000"/>
                  </a:lnSpc>
                  <a:spcBef>
                    <a:spcPct val="0"/>
                  </a:spcBef>
                </a:pPr>
                <a:endParaRPr lang="en-US" altLang="zh-CN" b="1" dirty="0">
                  <a:solidFill>
                    <a:srgbClr val="1D2129"/>
                  </a:solidFill>
                  <a:latin typeface="Chivo Light"/>
                  <a:ea typeface="思源宋体 CN Medium" panose="02020500000000000000" charset="-122"/>
                  <a:cs typeface="+mn-ea"/>
                  <a:sym typeface="+mn-lt"/>
                </a:endParaRPr>
              </a:p>
            </p:txBody>
          </p:sp>
        </p:grpSp>
      </p:gr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Presentation"/>
  <p:tag name="COMMONDATA" val="eyJoZGlkIjoiNTM2NjQwMTVmNDUxODBmMDc5ODRiMDk0MjUwMjIxZjIifQ=="/>
</p:tagLst>
</file>

<file path=ppt/theme/theme1.xml><?xml version="1.0" encoding="utf-8"?>
<a:theme xmlns:a="http://schemas.openxmlformats.org/drawingml/2006/main" name=" office">
  <a:themeElements>
    <a:clrScheme name="自定义 16">
      <a:dk1>
        <a:sysClr val="windowText" lastClr="000000"/>
      </a:dk1>
      <a:lt1>
        <a:sysClr val="window" lastClr="FFFFFF"/>
      </a:lt1>
      <a:dk2>
        <a:srgbClr val="44546A"/>
      </a:dk2>
      <a:lt2>
        <a:srgbClr val="E7E6E6"/>
      </a:lt2>
      <a:accent1>
        <a:srgbClr val="FF6D6D"/>
      </a:accent1>
      <a:accent2>
        <a:srgbClr val="7F7F7F"/>
      </a:accent2>
      <a:accent3>
        <a:srgbClr val="FF6D6D"/>
      </a:accent3>
      <a:accent4>
        <a:srgbClr val="7F7F7F"/>
      </a:accent4>
      <a:accent5>
        <a:srgbClr val="FF6D6D"/>
      </a:accent5>
      <a:accent6>
        <a:srgbClr val="7F7F7F"/>
      </a:accent6>
      <a:hlink>
        <a:srgbClr val="0563C1"/>
      </a:hlink>
      <a:folHlink>
        <a:srgbClr val="954F72"/>
      </a:folHlink>
    </a:clrScheme>
    <a:fontScheme name="tjnj4no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Theme 71">
      <a:dk1>
        <a:srgbClr val="262626"/>
      </a:dk1>
      <a:lt1>
        <a:srgbClr val="FFFFFF"/>
      </a:lt1>
      <a:dk2>
        <a:srgbClr val="262626"/>
      </a:dk2>
      <a:lt2>
        <a:srgbClr val="FFFFFF"/>
      </a:lt2>
      <a:accent1>
        <a:srgbClr val="FFC000"/>
      </a:accent1>
      <a:accent2>
        <a:srgbClr val="2D2D2D"/>
      </a:accent2>
      <a:accent3>
        <a:srgbClr val="FFC000"/>
      </a:accent3>
      <a:accent4>
        <a:srgbClr val="2D2D2D"/>
      </a:accent4>
      <a:accent5>
        <a:srgbClr val="FFC000"/>
      </a:accent5>
      <a:accent6>
        <a:srgbClr val="2D2D2D"/>
      </a:accent6>
      <a:hlink>
        <a:srgbClr val="FFFFFF"/>
      </a:hlink>
      <a:folHlink>
        <a:srgbClr val="595959"/>
      </a:folHlink>
    </a:clrScheme>
    <a:fontScheme name="Custom 1">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3011</Words>
  <Application>Microsoft Office PowerPoint</Application>
  <PresentationFormat>Custom</PresentationFormat>
  <Paragraphs>236</Paragraphs>
  <Slides>29</Slides>
  <Notes>14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 office</vt:lpstr>
      <vt:lpstr>Office Theme</vt:lpstr>
      <vt:lpstr>PowerPoint Presentation</vt:lpstr>
      <vt:lpstr>TỒN TẠI, HẠN CHẾ</vt:lpstr>
      <vt:lpstr>PowerPoint Presentation</vt:lpstr>
      <vt:lpstr>PowerPoint Presentation</vt:lpstr>
      <vt:lpstr>NGUYÊN TẮC ÁP DỤNG LUẬT GIÁ VÀ CÁC LUẬT KHÁC</vt:lpstr>
      <vt:lpstr>Giải thích từ ngữ</vt:lpstr>
      <vt:lpstr>PowerPoint Presentation</vt:lpstr>
      <vt:lpstr>PowerPoint Presentation</vt:lpstr>
      <vt:lpstr>PowerPoint Presentation</vt:lpstr>
      <vt:lpstr>PowerPoint Presentation</vt:lpstr>
      <vt:lpstr>PowerPoint Presentation</vt:lpstr>
      <vt:lpstr>BÌNH ỔN GIÁ</vt:lpstr>
      <vt:lpstr>BIỆN PHÁP BÌNH ỔN GIÁ</vt:lpstr>
      <vt:lpstr>PowerPoint Presentation</vt:lpstr>
      <vt:lpstr>BÌNH ỔN GIÁ TRONG TÌNH TRẠNG KHẨN CẤP</vt:lpstr>
      <vt:lpstr>ĐỊNH GIÁ</vt:lpstr>
      <vt:lpstr>DANH MỤC ĐỊNH GIÁ</vt:lpstr>
      <vt:lpstr>PowerPoint Presentation</vt:lpstr>
      <vt:lpstr>PowerPoint Presentation</vt:lpstr>
      <vt:lpstr>PowerPoint Presentation</vt:lpstr>
      <vt:lpstr>HIỆP THƯƠNG GIÁ</vt:lpstr>
      <vt:lpstr>TỔ CHỨC HIỆP THƯƠNG GIÁ</vt:lpstr>
      <vt:lpstr>PowerPoint Presentation</vt:lpstr>
      <vt:lpstr>PowerPoint Presentation</vt:lpstr>
      <vt:lpstr>PowerPoint Presentation</vt:lpstr>
      <vt:lpstr>GIÁ THAM CHIẾU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2021-10-08T08:25:00Z</dcterms:created>
  <dcterms:modified xsi:type="dcterms:W3CDTF">2024-09-03T08:42:42Z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DA8DB32708904DF28EB56BC45F222205</vt:lpwstr>
  </property>
  <property fmtid="{D5CDD505-2E9C-101B-9397-08002B2CF9AE}" pid="3" name="KSOProductBuildVer">
    <vt:lpwstr>2052-11.1.0.12302</vt:lpwstr>
  </property>
</Properties>
</file>